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6" r:id="rId2"/>
    <p:sldId id="327" r:id="rId3"/>
    <p:sldId id="358" r:id="rId4"/>
    <p:sldId id="342" r:id="rId5"/>
    <p:sldId id="422" r:id="rId6"/>
    <p:sldId id="407" r:id="rId7"/>
    <p:sldId id="408" r:id="rId8"/>
    <p:sldId id="390" r:id="rId9"/>
    <p:sldId id="402" r:id="rId10"/>
    <p:sldId id="409" r:id="rId11"/>
    <p:sldId id="418" r:id="rId12"/>
    <p:sldId id="395" r:id="rId13"/>
    <p:sldId id="365" r:id="rId14"/>
    <p:sldId id="412" r:id="rId15"/>
    <p:sldId id="414" r:id="rId16"/>
    <p:sldId id="411" r:id="rId17"/>
    <p:sldId id="375" r:id="rId18"/>
    <p:sldId id="410" r:id="rId19"/>
    <p:sldId id="417" r:id="rId20"/>
    <p:sldId id="405" r:id="rId21"/>
    <p:sldId id="397" r:id="rId22"/>
    <p:sldId id="413" r:id="rId23"/>
    <p:sldId id="370" r:id="rId24"/>
    <p:sldId id="398" r:id="rId25"/>
    <p:sldId id="387" r:id="rId26"/>
    <p:sldId id="399" r:id="rId27"/>
    <p:sldId id="419" r:id="rId28"/>
    <p:sldId id="383" r:id="rId29"/>
    <p:sldId id="400" r:id="rId30"/>
    <p:sldId id="377" r:id="rId31"/>
    <p:sldId id="416" r:id="rId32"/>
    <p:sldId id="379" r:id="rId33"/>
    <p:sldId id="420" r:id="rId34"/>
    <p:sldId id="359" r:id="rId35"/>
  </p:sldIdLst>
  <p:sldSz cx="9144000" cy="6858000" type="screen4x3"/>
  <p:notesSz cx="7104063" cy="10234613"/>
  <p:custDataLst>
    <p:tags r:id="rId3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CC99FF"/>
    <a:srgbClr val="CC66FF"/>
    <a:srgbClr val="A362D0"/>
    <a:srgbClr val="EFA747"/>
    <a:srgbClr val="F64E3C"/>
    <a:srgbClr val="76B531"/>
    <a:srgbClr val="FF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1B1C2-32E3-3154-7D2B-065D66D0E642}" v="685" dt="2023-02-05T15:29:22.612"/>
    <p1510:client id="{7E3D339F-D9C0-88DA-198C-ADB90E1C8E00}" v="45" dt="2023-02-02T08:51:50.827"/>
    <p1510:client id="{86E5954F-29EE-5BDF-0BA2-666175666216}" v="255" dt="2023-01-31T12:31:25.049"/>
    <p1510:client id="{9E3EEA11-6902-46E4-BA2D-D994558AD36F}" v="4" dt="2022-02-09T08:23:12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87145" autoAdjust="0"/>
  </p:normalViewPr>
  <p:slideViewPr>
    <p:cSldViewPr snapToGrid="0">
      <p:cViewPr varScale="1">
        <p:scale>
          <a:sx n="72" d="100"/>
          <a:sy n="72" d="100"/>
        </p:scale>
        <p:origin x="2604" y="6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94" cy="512304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677" y="0"/>
            <a:ext cx="3077694" cy="512304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E491B345-4CFC-459F-B48D-28AF95CED031}" type="datetimeFigureOut">
              <a:rPr lang="de-DE" smtClean="0"/>
              <a:pPr/>
              <a:t>02.12.2025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694" cy="512303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4677" y="9720673"/>
            <a:ext cx="3077694" cy="512303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D84A898B-1F13-4E5E-8592-AA80C2A145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08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569C9874-DE1E-48CB-A603-4C70CD126593}" type="datetimeFigureOut">
              <a:rPr lang="de-DE" smtClean="0"/>
              <a:pPr/>
              <a:t>24.11.2025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527" tIns="47764" rIns="95527" bIns="4776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0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027281" y="9726437"/>
            <a:ext cx="3076782" cy="50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3" tIns="49535" rIns="99063" bIns="49535" anchor="b"/>
          <a:lstStyle/>
          <a:p>
            <a:pPr algn="r" defTabSz="990102"/>
            <a:fld id="{0C7B8A1B-A169-42ED-96E3-CF5B68CF2C7A}" type="slidenum">
              <a:rPr lang="en-GB" sz="1400"/>
              <a:pPr algn="r" defTabSz="990102"/>
              <a:t>2</a:t>
            </a:fld>
            <a:endParaRPr lang="en-GB" sz="14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2"/>
            <a:ext cx="5209647" cy="4605576"/>
          </a:xfrm>
          <a:noFill/>
          <a:ln/>
        </p:spPr>
        <p:txBody>
          <a:bodyPr lIns="99063" tIns="49535" rIns="99063" bIns="49535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5494193" y="9768583"/>
            <a:ext cx="506479" cy="158637"/>
          </a:xfrm>
        </p:spPr>
        <p:txBody>
          <a:bodyPr/>
          <a:lstStyle/>
          <a:p>
            <a:r>
              <a:rPr lang="de-DE" altLang="de-DE"/>
              <a:t>Seite </a:t>
            </a:r>
            <a:fld id="{6AA6D4CF-4AE3-493D-9F24-E5B8B9F77BB8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3092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083912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485674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1500">
              <a:ea typeface="ＭＳ Ｐゴシック" pitchFamily="34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94199" y="9768583"/>
            <a:ext cx="506479" cy="158637"/>
          </a:xfrm>
        </p:spPr>
        <p:txBody>
          <a:bodyPr/>
          <a:lstStyle/>
          <a:p>
            <a:r>
              <a:rPr lang="de-DE" altLang="de-DE"/>
              <a:t>Seite </a:t>
            </a:r>
            <a:fld id="{6AA6D4CF-4AE3-493D-9F24-E5B8B9F77BB8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1775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792341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3113" y="439738"/>
            <a:ext cx="4216400" cy="316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705165" y="4077152"/>
            <a:ext cx="5793507" cy="59397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818" indent="-238818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92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sz="1500">
                <a:ea typeface="ＭＳ Ｐゴシック" pitchFamily="34" charset="-128"/>
                <a:sym typeface="Wingdings" panose="05000000000000000000" pitchFamily="2" charset="2"/>
              </a:rPr>
              <a:t>Kombi-Prüfung: Prüfer schreiben sich gegenseitig Protokoll, Vorsitzende muss große </a:t>
            </a:r>
            <a:r>
              <a:rPr lang="de-DE" altLang="de-DE" sz="1500" err="1">
                <a:ea typeface="ＭＳ Ｐゴシック" pitchFamily="34" charset="-128"/>
                <a:sym typeface="Wingdings" panose="05000000000000000000" pitchFamily="2" charset="2"/>
              </a:rPr>
              <a:t>Fakultas</a:t>
            </a:r>
            <a:r>
              <a:rPr lang="de-DE" altLang="de-DE" sz="1500">
                <a:ea typeface="ＭＳ Ｐゴシック" pitchFamily="34" charset="-128"/>
                <a:sym typeface="Wingdings" panose="05000000000000000000" pitchFamily="2" charset="2"/>
              </a:rPr>
              <a:t> in EINEM der beiden Fächer haben!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500">
                <a:ea typeface="ＭＳ Ｐゴシック" pitchFamily="34" charset="-128"/>
                <a:sym typeface="Wingdings" panose="05000000000000000000" pitchFamily="2" charset="2"/>
              </a:rPr>
              <a:t>  </a:t>
            </a:r>
            <a:endParaRPr lang="de-DE" altLang="de-DE" sz="150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500">
                <a:ea typeface="ＭＳ Ｐゴシック" pitchFamily="34" charset="-128"/>
              </a:rPr>
              <a:t>LF Wirtschaft: Schüler können die Kombiprüfung dennoch als mündliches Prüfung wählen, obwohl nicht 4 HJ belegt, geprüft werden Inhalte aller 4 HJ! Belegt er freiwillig alle 4 HJ, dann muss er die beiden von der AGVO vorgesehenen Kurse abrechnen.</a:t>
            </a:r>
          </a:p>
          <a:p>
            <a:pPr eaLnBrk="1" hangingPunct="1">
              <a:spcBef>
                <a:spcPct val="0"/>
              </a:spcBef>
            </a:pPr>
            <a:endParaRPr lang="de-DE" altLang="de-DE" sz="1500">
              <a:ea typeface="ＭＳ Ｐゴシック" pitchFamily="34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94199" y="9768583"/>
            <a:ext cx="506479" cy="158637"/>
          </a:xfrm>
        </p:spPr>
        <p:txBody>
          <a:bodyPr/>
          <a:lstStyle/>
          <a:p>
            <a:r>
              <a:rPr lang="de-DE" altLang="de-DE"/>
              <a:t>Seite </a:t>
            </a:r>
            <a:fld id="{6AA6D4CF-4AE3-493D-9F24-E5B8B9F77BB8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638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566519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1500">
              <a:ea typeface="ＭＳ Ｐゴシック" pitchFamily="34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94199" y="9768583"/>
            <a:ext cx="506479" cy="158637"/>
          </a:xfrm>
        </p:spPr>
        <p:txBody>
          <a:bodyPr/>
          <a:lstStyle/>
          <a:p>
            <a:r>
              <a:rPr lang="de-DE" altLang="de-DE"/>
              <a:t>Seite </a:t>
            </a:r>
            <a:fld id="{6AA6D4CF-4AE3-493D-9F24-E5B8B9F77BB8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40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2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4200" y="9768583"/>
            <a:ext cx="506478" cy="158637"/>
          </a:xfrm>
        </p:spPr>
        <p:txBody>
          <a:bodyPr/>
          <a:lstStyle/>
          <a:p>
            <a:r>
              <a:rPr lang="de-DE" altLang="de-DE"/>
              <a:t>Seite </a:t>
            </a:r>
            <a:fld id="{6AA6D4CF-4AE3-493D-9F24-E5B8B9F77BB8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3175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389051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34</a:t>
            </a:fld>
            <a:endParaRPr lang="de-DE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027281" y="9726437"/>
            <a:ext cx="3076782" cy="50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3" tIns="49535" rIns="99063" bIns="49535" anchor="b"/>
          <a:lstStyle/>
          <a:p>
            <a:pPr algn="r" defTabSz="990102"/>
            <a:fld id="{0C7B8A1B-A169-42ED-96E3-CF5B68CF2C7A}" type="slidenum">
              <a:rPr lang="en-GB" sz="1400"/>
              <a:pPr algn="r" defTabSz="990102"/>
              <a:t>34</a:t>
            </a:fld>
            <a:endParaRPr lang="en-GB" sz="14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2"/>
            <a:ext cx="5209647" cy="4605576"/>
          </a:xfrm>
          <a:noFill/>
          <a:ln/>
        </p:spPr>
        <p:txBody>
          <a:bodyPr lIns="99063" tIns="49535" rIns="99063" bIns="49535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70131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3202"/>
            <a:endParaRPr lang="de-DE" altLang="de-DE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Bisher Belegungspflicht mind. 40 (20 in den 5 Kernfächern +20 in den übrigen Fächern)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NEU: Anrechnungspflicht genau 40 Kurse, inklusive die 4 Kurse der mündlichen Prüfungsfächer! bisher MINDESTENS 40, d.h. die bisher übliche Formel, nach der die weiteren Kurse verrechnet werden konnten, gibt es nicht mehr!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(Mind. 32 Wo-Stunden, die sich aus den 42 Kursen ergeben)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60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3202"/>
            <a:endParaRPr lang="de-DE" altLang="de-DE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Bisher Belegungspflicht mind. 40 (20 in den 5 Kernfächern +20 in den übrigen Fächern)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NEU: Anrechnungspflicht genau 40 Kurse, inklusive die 4 Kurse der mündlichen Prüfungsfächer! bisher MINDESTENS 40, d.h. die bisher übliche Formel, nach der die weiteren Kurse verrechnet werden konnten, gibt es nicht mehr!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(Mind. 32 Wo-Stunden, die sich aus den 42 Kursen ergeben)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41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1">
              <a:buClr>
                <a:srgbClr val="595959"/>
              </a:buClr>
              <a:tabLst>
                <a:tab pos="558902" algn="l"/>
              </a:tabLst>
              <a:defRPr/>
            </a:pPr>
            <a:r>
              <a:rPr lang="de-DE" sz="1700"/>
              <a:t>NEU: </a:t>
            </a:r>
          </a:p>
          <a:p>
            <a:pPr marL="298523" lvl="1" indent="-298523"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558902" algn="l"/>
              </a:tabLst>
              <a:defRPr/>
            </a:pPr>
            <a:endParaRPr lang="de-DE" sz="1700"/>
          </a:p>
          <a:p>
            <a:pPr marL="298523" lvl="1" indent="-298523"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558902" algn="l"/>
              </a:tabLst>
              <a:defRPr/>
            </a:pPr>
            <a:r>
              <a:rPr lang="de-DE" sz="1700"/>
              <a:t>Es gibt künftig auch 3-stündige BF, und zwar in D, M, FS und </a:t>
            </a:r>
            <a:r>
              <a:rPr lang="de-DE" sz="1700" err="1"/>
              <a:t>Nw</a:t>
            </a:r>
            <a:r>
              <a:rPr lang="de-DE" sz="1700"/>
              <a:t>. Die eigens hierfür neu erstellten Bildungspläne sind fertig, die </a:t>
            </a:r>
            <a:r>
              <a:rPr lang="de-DE" sz="1700" err="1"/>
              <a:t>Fobis</a:t>
            </a:r>
            <a:r>
              <a:rPr lang="de-DE" sz="1700"/>
              <a:t> fürs nächste Schulhalbjahr terminiert. Für </a:t>
            </a:r>
            <a:r>
              <a:rPr lang="de-DE" sz="1700" err="1"/>
              <a:t>Nw</a:t>
            </a:r>
            <a:r>
              <a:rPr lang="de-DE" sz="1700"/>
              <a:t> gilt der alte BP, die 3. Stunde dient der Übung und Vertiefung</a:t>
            </a:r>
          </a:p>
          <a:p>
            <a:pPr marL="298523" lvl="1" indent="-298523"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558902" algn="l"/>
              </a:tabLst>
              <a:defRPr/>
            </a:pPr>
            <a:r>
              <a:rPr lang="de-DE" sz="1700"/>
              <a:t>nur noch EINE </a:t>
            </a:r>
            <a:r>
              <a:rPr lang="de-DE" sz="1700" err="1"/>
              <a:t>Nw</a:t>
            </a:r>
            <a:r>
              <a:rPr lang="de-DE" sz="1700"/>
              <a:t> muss belegt werden (3-stündig!), dann aber in Kombination mit 2 FS oder umgekehrt,</a:t>
            </a:r>
          </a:p>
          <a:p>
            <a:pPr marL="298523" lvl="1" indent="-298523" defTabSz="955274" fontAlgn="base">
              <a:spcBef>
                <a:spcPct val="3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558902" algn="l"/>
              </a:tabLst>
              <a:defRPr/>
            </a:pPr>
            <a:r>
              <a:rPr lang="de-DE" sz="1700"/>
              <a:t>Fremdsprache: spätestens ab Klasse 8 (G8) beginnend, </a:t>
            </a:r>
            <a:r>
              <a:rPr lang="de-DE" altLang="de-DE" sz="1700">
                <a:ea typeface="ＭＳ Ｐゴシック" pitchFamily="34" charset="-128"/>
              </a:rPr>
              <a:t>keine spät beginnende!</a:t>
            </a:r>
            <a:endParaRPr lang="de-DE" sz="1700" baseline="30000"/>
          </a:p>
          <a:p>
            <a:pPr marL="298523" lvl="1" indent="-298523"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558902" algn="l"/>
              </a:tabLst>
              <a:defRPr/>
            </a:pPr>
            <a:r>
              <a:rPr lang="de-DE" sz="1700"/>
              <a:t>FS nun auch 3-stündig belegbar, (muss in ABI-Prüfung nicht mehr auftauchen, weder mündlich, noch schriftlich</a:t>
            </a:r>
          </a:p>
          <a:p>
            <a:pPr marL="298523" lvl="1" indent="-298523"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558902" algn="l"/>
              </a:tabLst>
              <a:defRPr/>
            </a:pPr>
            <a:r>
              <a:rPr lang="de-DE" sz="1700">
                <a:solidFill>
                  <a:srgbClr val="FF0000"/>
                </a:solidFill>
              </a:rPr>
              <a:t>Ersatzkurs für Sport wie bisher mit Fach aus dem Wahlbereich möglich! Mit Seminarkurs ist es nicht möglich!?)</a:t>
            </a:r>
          </a:p>
          <a:p>
            <a:pPr marL="298523" lvl="1" indent="-298523"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558902" algn="l"/>
              </a:tabLst>
              <a:defRPr/>
            </a:pPr>
            <a:endParaRPr lang="de-DE" sz="1700"/>
          </a:p>
          <a:p>
            <a:pPr marL="0" lvl="1">
              <a:buClr>
                <a:srgbClr val="595959"/>
              </a:buClr>
              <a:tabLst>
                <a:tab pos="558902" algn="l"/>
              </a:tabLst>
              <a:defRPr/>
            </a:pPr>
            <a:r>
              <a:rPr lang="de-DE" sz="1700"/>
              <a:t>Als Naturwissenschaften gelten: Bio, Ch, </a:t>
            </a:r>
            <a:r>
              <a:rPr lang="de-DE" sz="1700" err="1"/>
              <a:t>Ph</a:t>
            </a:r>
            <a:r>
              <a:rPr lang="de-DE" sz="1700"/>
              <a:t> (</a:t>
            </a:r>
            <a:r>
              <a:rPr lang="de-DE" sz="1700" u="sng"/>
              <a:t>nicht</a:t>
            </a:r>
            <a:r>
              <a:rPr lang="de-DE" sz="1700"/>
              <a:t> </a:t>
            </a:r>
            <a:r>
              <a:rPr lang="de-DE" sz="1700" err="1"/>
              <a:t>NwT</a:t>
            </a:r>
            <a:r>
              <a:rPr lang="de-DE" sz="1700"/>
              <a:t> oder Informatik)</a:t>
            </a:r>
          </a:p>
          <a:p>
            <a:pPr marL="0" lvl="1">
              <a:buClr>
                <a:srgbClr val="595959"/>
              </a:buClr>
              <a:tabLst>
                <a:tab pos="558902" algn="l"/>
              </a:tabLst>
              <a:defRPr/>
            </a:pPr>
            <a:endParaRPr lang="de-DE" sz="1700"/>
          </a:p>
          <a:p>
            <a:pPr marL="0" lvl="1">
              <a:buClr>
                <a:srgbClr val="595959"/>
              </a:buClr>
              <a:tabLst>
                <a:tab pos="558902" algn="l"/>
              </a:tabLst>
              <a:defRPr/>
            </a:pPr>
            <a:endParaRPr lang="de-DE" sz="1700" baseline="30000"/>
          </a:p>
          <a:p>
            <a:pPr marL="0" lvl="1">
              <a:buClr>
                <a:srgbClr val="595959"/>
              </a:buClr>
              <a:tabLst>
                <a:tab pos="558902" algn="l"/>
              </a:tabLst>
              <a:defRPr/>
            </a:pPr>
            <a:endParaRPr lang="de-DE" sz="1700" baseline="30000"/>
          </a:p>
          <a:p>
            <a:pPr marL="238818" indent="-238818">
              <a:spcBef>
                <a:spcPct val="0"/>
              </a:spcBef>
            </a:pPr>
            <a:r>
              <a:rPr lang="de-DE" altLang="de-DE">
                <a:ea typeface="ＭＳ Ｐゴシック" pitchFamily="34" charset="-128"/>
              </a:rPr>
              <a:t>  </a:t>
            </a:r>
          </a:p>
          <a:p>
            <a:endParaRPr lang="de-DE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5570774" y="9768583"/>
            <a:ext cx="429898" cy="158637"/>
          </a:xfrm>
        </p:spPr>
        <p:txBody>
          <a:bodyPr/>
          <a:lstStyle/>
          <a:p>
            <a:r>
              <a:rPr lang="de-DE" altLang="de-DE"/>
              <a:t>Seite </a:t>
            </a:r>
            <a:fld id="{6AA6D4CF-4AE3-493D-9F24-E5B8B9F77BB8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737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3202"/>
            <a:endParaRPr lang="de-DE" altLang="de-DE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Bisher Belegungspflicht mind. 40 (20 in den 5 Kernfächern +20 in den übrigen Fächern)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NEU: Anrechnungspflicht genau 40 Kurse, inklusive die 4 Kurse der mündlichen Prüfungsfächer! bisher MINDESTENS 40, d.h. die bisher übliche Formel, nach der die weiteren Kurse verrechnet werden konnten, gibt es nicht mehr!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300">
                <a:ea typeface="ＭＳ Ｐゴシック" pitchFamily="34" charset="-128"/>
              </a:rPr>
              <a:t>(Mind. 32 Wo-Stunden, die sich aus den 42 Kursen ergeben)</a:t>
            </a:r>
          </a:p>
          <a:p>
            <a:pPr eaLnBrk="1" hangingPunct="1">
              <a:spcBef>
                <a:spcPct val="0"/>
              </a:spcBef>
            </a:pPr>
            <a:endParaRPr lang="de-DE" altLang="de-DE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65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3113" y="439738"/>
            <a:ext cx="4216400" cy="316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705165" y="4077152"/>
            <a:ext cx="5793507" cy="59397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818" indent="-238818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  <a:p>
            <a:pPr marL="238818" indent="-238818">
              <a:spcBef>
                <a:spcPct val="0"/>
              </a:spcBef>
            </a:pPr>
            <a:r>
              <a:rPr lang="de-DE" altLang="de-DE">
                <a:ea typeface="ＭＳ Ｐゴシック" pitchFamily="34" charset="-128"/>
              </a:rPr>
              <a:t>Beispiel für die Belegpflicht 2FS + 1 NW -&gt;</a:t>
            </a:r>
            <a:r>
              <a:rPr lang="de-DE" altLang="de-DE" baseline="0">
                <a:ea typeface="ＭＳ Ｐゴシック" pitchFamily="34" charset="-128"/>
              </a:rPr>
              <a:t> die Mindestzahl von 42 Kursen ist erfüllt, ebenso alle 3 Aufgabenfelder vorhanden, D+M sind Prüfungsfächer. </a:t>
            </a:r>
            <a:endParaRPr lang="de-DE" alt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12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/>
              <a:pPr/>
              <a:t>24.11.2025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 descr="OHG_Logo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4062" y="238539"/>
            <a:ext cx="1466088" cy="393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pic>
        <p:nvPicPr>
          <p:cNvPr id="4" name="Grafik 3" descr="OHG_Logo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4062" y="238539"/>
            <a:ext cx="1466088" cy="393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/>
              <a:pPr/>
              <a:t>24.11.2025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 descr="OHG_Logo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4062" y="238539"/>
            <a:ext cx="1466088" cy="393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D01FD521-C4E9-4989-8E8A-AE05B10572CF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" name="Grafik 4" descr="OHG_Logo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6484" y="152277"/>
            <a:ext cx="1466088" cy="393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24.11.2025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hglb-my.sharepoint.com/:x:/r/personal/v_arnhold_ohg-lb_de/_layouts/15/Doc.aspx?sourcedoc=%7BF3848A74-CE12-4194-8092-729D6BA9658B%7D&amp;file=Kurswahlbogen-Abitur-2026%20(1).xlsx&amp;action=default&amp;mobileredirect=true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ohglb-my.sharepoint.com/personal/v_arnhold_ohg-lb_de/Documents/Ablauf_Kurswahl_Abitur_2026.xlsx?web=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nzelths.github.io/kurswahl/#id=B;ex=EQFGHIJYZ79abdef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Kursstufe in </a:t>
            </a:r>
            <a:br>
              <a:rPr lang="de-DE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Baden-Württemberg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Information zum Abitur 2028</a:t>
            </a:r>
          </a:p>
        </p:txBody>
      </p:sp>
    </p:spTree>
    <p:extLst>
      <p:ext uri="{BB962C8B-B14F-4D97-AF65-F5344CB8AC3E}">
        <p14:creationId xmlns:p14="http://schemas.microsoft.com/office/powerpoint/2010/main" val="15852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8667054"/>
              </p:ext>
            </p:extLst>
          </p:nvPr>
        </p:nvGraphicFramePr>
        <p:xfrm>
          <a:off x="450000" y="1197000"/>
          <a:ext cx="8244001" cy="499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0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0317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schriftliche Prüfung in den LF:</a:t>
                      </a:r>
                      <a:endParaRPr lang="de-DE" sz="1800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aseline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mündliche Prüfung:</a:t>
                      </a:r>
                    </a:p>
                    <a:p>
                      <a:endParaRPr lang="de-DE" sz="1800" b="1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5" marB="45715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zusätzliche anrechnungs-pflichtige Kurse:</a:t>
                      </a:r>
                    </a:p>
                  </a:txBody>
                  <a:tcPr marL="91449" marR="91449" marT="45715" marB="45715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weitere Kurse:</a:t>
                      </a:r>
                    </a:p>
                  </a:txBody>
                  <a:tcPr marL="91449" marR="91449" marT="45715" marB="45715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Gesamtzahl der Kurse:</a:t>
                      </a:r>
                    </a:p>
                  </a:txBody>
                  <a:tcPr marL="91449" marR="91449" marT="45715" marB="45715"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836">
                <a:tc>
                  <a:txBody>
                    <a:bodyPr/>
                    <a:lstStyle/>
                    <a:p>
                      <a:r>
                        <a:rPr lang="de-DE" sz="1800"/>
                        <a:t>Mathematik</a:t>
                      </a:r>
                    </a:p>
                    <a:p>
                      <a:r>
                        <a:rPr lang="de-DE" sz="1800"/>
                        <a:t>Physik</a:t>
                      </a:r>
                    </a:p>
                    <a:p>
                      <a:r>
                        <a:rPr lang="de-DE" sz="1800"/>
                        <a:t>Sport</a:t>
                      </a:r>
                    </a:p>
                  </a:txBody>
                  <a:tcPr marL="91449" marR="91449" marT="45715" marB="457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Deutsch</a:t>
                      </a:r>
                    </a:p>
                    <a:p>
                      <a:r>
                        <a:rPr lang="de-DE" sz="1800"/>
                        <a:t>Geschichte</a:t>
                      </a:r>
                    </a:p>
                  </a:txBody>
                  <a:tcPr marL="91449" marR="91449" marT="45715" marB="45715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Englisch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Biologie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 err="1"/>
                        <a:t>Geo</a:t>
                      </a:r>
                      <a:r>
                        <a:rPr lang="de-DE" sz="1800" baseline="0"/>
                        <a:t>/</a:t>
                      </a:r>
                      <a:r>
                        <a:rPr lang="de-DE" sz="1800" baseline="0" err="1"/>
                        <a:t>Gk</a:t>
                      </a:r>
                      <a:endParaRPr lang="de-DE" sz="1800" baseline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Musik (2)</a:t>
                      </a:r>
                    </a:p>
                  </a:txBody>
                  <a:tcPr marL="91449" marR="91449" marT="45715" marB="45715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Musik (2)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Ethik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Informatik</a:t>
                      </a:r>
                    </a:p>
                  </a:txBody>
                  <a:tcPr marL="91449" marR="91449" marT="45715" marB="45715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800" baseline="0"/>
                    </a:p>
                  </a:txBody>
                  <a:tcPr marL="91449" marR="91449" marT="45715" marB="45715" anchor="ctr"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847">
                <a:tc>
                  <a:txBody>
                    <a:bodyPr/>
                    <a:lstStyle/>
                    <a:p>
                      <a:r>
                        <a:rPr lang="de-DE" sz="1800"/>
                        <a:t>12 Kurse</a:t>
                      </a:r>
                    </a:p>
                  </a:txBody>
                  <a:tcPr marL="91449" marR="91449" marT="45715" marB="457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+ 8 Kurse</a:t>
                      </a:r>
                    </a:p>
                  </a:txBody>
                  <a:tcPr marL="91449" marR="91449" marT="45715" marB="457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+ 14 Kurse</a:t>
                      </a:r>
                    </a:p>
                  </a:txBody>
                  <a:tcPr marL="91449" marR="91449" marT="45715" marB="457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+ 10 Kurse</a:t>
                      </a:r>
                    </a:p>
                  </a:txBody>
                  <a:tcPr marL="91449" marR="91449" marT="45715" marB="457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="1" baseline="0"/>
                        <a:t>= 44 Kurse</a:t>
                      </a:r>
                      <a:r>
                        <a:rPr lang="de-DE" sz="1800" baseline="0"/>
                        <a:t>,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aseline="0"/>
                        <a:t>darunter sind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b="1" baseline="0"/>
                        <a:t>34</a:t>
                      </a:r>
                      <a:r>
                        <a:rPr lang="de-DE" sz="1800" baseline="0"/>
                        <a:t> Kurse </a:t>
                      </a:r>
                      <a:r>
                        <a:rPr lang="de-DE" sz="1800" b="1" baseline="0"/>
                        <a:t>anrechnungs-pflichtig</a:t>
                      </a:r>
                    </a:p>
                  </a:txBody>
                  <a:tcPr marL="91449" marR="91449" marT="45715" marB="4571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20000" y="432000"/>
            <a:ext cx="6947209" cy="576064"/>
          </a:xfrm>
        </p:spPr>
        <p:txBody>
          <a:bodyPr/>
          <a:lstStyle/>
          <a:p>
            <a:pPr algn="l"/>
            <a:r>
              <a:rPr lang="de-DE" altLang="de-DE" sz="2800" dirty="0">
                <a:latin typeface="+mn-lt"/>
              </a:rPr>
              <a:t>3.</a:t>
            </a:r>
            <a:r>
              <a:rPr lang="de-DE" altLang="de-DE" sz="2800" b="1" dirty="0">
                <a:latin typeface="+mn-lt"/>
              </a:rPr>
              <a:t> Beispiel: Anrechnungspflicht</a:t>
            </a:r>
            <a:endParaRPr lang="de-DE" sz="2800" b="1" dirty="0">
              <a:latin typeface="+mn-lt"/>
            </a:endParaRPr>
          </a:p>
        </p:txBody>
      </p:sp>
      <p:sp>
        <p:nvSpPr>
          <p:cNvPr id="8" name="Rechteck 1038"/>
          <p:cNvSpPr>
            <a:spLocks noChangeArrowheads="1"/>
          </p:cNvSpPr>
          <p:nvPr/>
        </p:nvSpPr>
        <p:spPr bwMode="gray">
          <a:xfrm>
            <a:off x="792000" y="1008000"/>
            <a:ext cx="495935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de-DE" altLang="de-DE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C09A8-F4BD-6D2B-391A-B2F98376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Psychologiekurs/Patensystem (Ah)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BB2789-B722-3069-1BF1-9B3390F48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"/>
            <a:ext cx="6947209" cy="576064"/>
          </a:xfrm>
        </p:spPr>
        <p:txBody>
          <a:bodyPr/>
          <a:lstStyle/>
          <a:p>
            <a:r>
              <a:rPr lang="de-DE" altLang="de-DE" sz="2800" dirty="0">
                <a:latin typeface="+mn-lt"/>
              </a:rPr>
              <a:t>3.  BLL </a:t>
            </a:r>
            <a:endParaRPr lang="de-DE" sz="2800" b="1" dirty="0">
              <a:latin typeface="+mn-lt"/>
            </a:endParaRPr>
          </a:p>
        </p:txBody>
      </p:sp>
      <p:sp>
        <p:nvSpPr>
          <p:cNvPr id="6" name="Rechteck 1038"/>
          <p:cNvSpPr>
            <a:spLocks noChangeArrowheads="1"/>
          </p:cNvSpPr>
          <p:nvPr/>
        </p:nvSpPr>
        <p:spPr bwMode="gray">
          <a:xfrm>
            <a:off x="792000" y="1008000"/>
            <a:ext cx="495935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de-DE" altLang="de-DE" sz="2400">
              <a:latin typeface="Tahoma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7772400" cy="4104456"/>
          </a:xfrm>
        </p:spPr>
        <p:txBody>
          <a:bodyPr/>
          <a:lstStyle/>
          <a:p>
            <a:pPr eaLnBrk="1" hangingPunct="1">
              <a:defRPr/>
            </a:pPr>
            <a:endParaRPr lang="de-DE" altLang="de-DE">
              <a:latin typeface="Calibri" pitchFamily="34" charset="0"/>
            </a:endParaRPr>
          </a:p>
          <a:p>
            <a:pPr marL="400050" lvl="2" indent="0" eaLnBrk="1" hangingPunct="1">
              <a:buClr>
                <a:srgbClr val="595959"/>
              </a:buClr>
              <a:buNone/>
              <a:tabLst>
                <a:tab pos="534988" algn="l"/>
              </a:tabLst>
              <a:defRPr/>
            </a:pPr>
            <a:endParaRPr lang="de-DE" altLang="de-DE" sz="2800">
              <a:latin typeface="Calibri" pitchFamily="34" charset="0"/>
            </a:endParaRPr>
          </a:p>
          <a:p>
            <a:pPr marL="0" lvl="1" indent="0" eaLnBrk="1" hangingPunct="1">
              <a:buClr>
                <a:srgbClr val="595959"/>
              </a:buClr>
              <a:buFontTx/>
              <a:buNone/>
              <a:tabLst>
                <a:tab pos="534988" algn="l"/>
              </a:tabLst>
              <a:defRPr/>
            </a:pPr>
            <a:endParaRPr lang="de-DE" altLang="de-DE" sz="3200"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923743" y="437034"/>
            <a:ext cx="7799213" cy="65556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eaLnBrk="1" hangingPunct="1">
              <a:buNone/>
              <a:defRPr/>
            </a:pPr>
            <a:r>
              <a:rPr lang="de-DE" altLang="de-DE" sz="2400" u="sng" dirty="0">
                <a:latin typeface="+mn-lt"/>
              </a:rPr>
              <a:t>Besondere Lernleistung (BLL)</a:t>
            </a:r>
          </a:p>
          <a:p>
            <a:pPr marL="901700" indent="-537845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latin typeface="+mn-lt"/>
              </a:rPr>
              <a:t>Seminarkurs</a:t>
            </a:r>
            <a:endParaRPr lang="de-DE" altLang="de-DE" sz="2400" dirty="0">
              <a:latin typeface="+mn-lt"/>
              <a:cs typeface="Calibri"/>
            </a:endParaRPr>
          </a:p>
          <a:p>
            <a:pPr marL="901700" indent="-537845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latin typeface="+mn-lt"/>
              </a:rPr>
              <a:t>Arbeit aus Wettbewerb</a:t>
            </a:r>
            <a:endParaRPr lang="de-DE" altLang="de-DE" sz="2400" dirty="0">
              <a:latin typeface="+mn-lt"/>
              <a:cs typeface="Calibri"/>
            </a:endParaRPr>
          </a:p>
          <a:p>
            <a:pPr marL="901700" indent="-537845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latin typeface="+mn-lt"/>
              </a:rPr>
              <a:t>Schülerstudium</a:t>
            </a:r>
            <a:endParaRPr lang="de-DE" altLang="de-DE" sz="2400" dirty="0">
              <a:latin typeface="+mn-lt"/>
              <a:cs typeface="Calibri"/>
            </a:endParaRPr>
          </a:p>
          <a:p>
            <a:pPr marL="36322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400" dirty="0">
                <a:solidFill>
                  <a:srgbClr val="FF0000"/>
                </a:solidFill>
                <a:latin typeface="+mn-lt"/>
              </a:rPr>
              <a:t>NEU:</a:t>
            </a:r>
            <a:endParaRPr lang="de-DE" altLang="de-DE" sz="2400" dirty="0">
              <a:solidFill>
                <a:srgbClr val="FF0000"/>
              </a:solidFill>
              <a:latin typeface="+mn-lt"/>
              <a:cs typeface="Calibri"/>
            </a:endParaRPr>
          </a:p>
          <a:p>
            <a:pPr marL="901700" indent="-537845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latin typeface="+mn-lt"/>
              </a:rPr>
              <a:t>Praktikum</a:t>
            </a:r>
            <a:endParaRPr lang="de-DE" altLang="de-DE" sz="2400" dirty="0">
              <a:latin typeface="+mn-lt"/>
              <a:cs typeface="Calibri"/>
            </a:endParaRPr>
          </a:p>
          <a:p>
            <a:pPr marL="901700" indent="-5378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latin typeface="+mn-lt"/>
              </a:rPr>
              <a:t>gesellschaftliches Engagement in Gremien</a:t>
            </a:r>
            <a:r>
              <a:rPr lang="de-DE" altLang="de-DE" sz="2400" dirty="0"/>
              <a:t> </a:t>
            </a:r>
            <a:endParaRPr lang="de-DE" altLang="de-DE" sz="2400" dirty="0">
              <a:latin typeface="+mn-lt"/>
              <a:cs typeface="Calibri"/>
            </a:endParaRPr>
          </a:p>
          <a:p>
            <a:pPr marL="901700" indent="-99695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2400" dirty="0">
                <a:solidFill>
                  <a:schemeClr val="dk1"/>
                </a:solidFill>
                <a:latin typeface="+mn-lt"/>
              </a:rPr>
              <a:t>→ </a:t>
            </a:r>
            <a:r>
              <a:rPr lang="de-DE" altLang="de-DE" sz="2400" dirty="0">
                <a:latin typeface="+mn-lt"/>
              </a:rPr>
              <a:t>auf Kursstufenniveau</a:t>
            </a:r>
            <a:endParaRPr lang="de-DE" altLang="de-DE" sz="2400" dirty="0">
              <a:latin typeface="+mn-lt"/>
              <a:cs typeface="Calibri"/>
            </a:endParaRPr>
          </a:p>
          <a:p>
            <a:pPr marL="901700" indent="-99695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2400" dirty="0">
                <a:solidFill>
                  <a:schemeClr val="dk1"/>
                </a:solidFill>
                <a:latin typeface="+mn-lt"/>
              </a:rPr>
              <a:t>→ </a:t>
            </a:r>
            <a:r>
              <a:rPr lang="de-DE" altLang="de-DE" sz="2400" dirty="0">
                <a:latin typeface="+mn-lt"/>
              </a:rPr>
              <a:t>Umfang vgl. Seminarkurs</a:t>
            </a:r>
            <a:endParaRPr lang="de-DE" altLang="de-DE" sz="2400" dirty="0">
              <a:latin typeface="+mn-lt"/>
              <a:cs typeface="Calibri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de-DE" sz="2000" dirty="0"/>
              <a:t>Voraussetzungen</a:t>
            </a:r>
            <a:endParaRPr lang="de-DE" sz="2000" dirty="0">
              <a:cs typeface="Calibri"/>
            </a:endParaRPr>
          </a:p>
          <a:p>
            <a:pPr marL="1714500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erfolgreiche Teilnahme</a:t>
            </a:r>
            <a:endParaRPr lang="de-DE" sz="2000" dirty="0">
              <a:cs typeface="Calibri"/>
            </a:endParaRPr>
          </a:p>
          <a:p>
            <a:pPr marL="1714500" lvl="3" indent="-342900">
              <a:spcBef>
                <a:spcPct val="50000"/>
              </a:spcBef>
              <a:buFontTx/>
              <a:buChar char="•"/>
            </a:pPr>
            <a:r>
              <a:rPr lang="de-DE" sz="2000" dirty="0"/>
              <a:t>Dokumentation</a:t>
            </a:r>
            <a:endParaRPr lang="de-DE" sz="2000" dirty="0">
              <a:cs typeface="Calibri"/>
            </a:endParaRPr>
          </a:p>
          <a:p>
            <a:pPr marL="1714500" lvl="3" indent="-342900">
              <a:spcBef>
                <a:spcPct val="50000"/>
              </a:spcBef>
              <a:buFontTx/>
              <a:buChar char="•"/>
            </a:pPr>
            <a:r>
              <a:rPr lang="de-DE" sz="2000" dirty="0"/>
              <a:t>Mündliche Darstellung (20-25Min.) + Kolloquium (10Min.)</a:t>
            </a:r>
            <a:endParaRPr lang="de-DE" sz="2000" dirty="0">
              <a:cs typeface="Calibri"/>
            </a:endParaRPr>
          </a:p>
          <a:p>
            <a:pPr marL="901700" indent="-99695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de-DE" altLang="de-DE" sz="24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2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3. BLL</a:t>
            </a:r>
            <a:endParaRPr lang="de-DE" b="0" dirty="0"/>
          </a:p>
        </p:txBody>
      </p:sp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6662" y="745009"/>
            <a:ext cx="8442374" cy="468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de-DE" sz="2400" b="1" dirty="0"/>
              <a:t>Seminarkurs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2 dreistündige Kurse in den ersten zwei Halbjahren mit fächerübergreifender Themenstellung</a:t>
            </a:r>
            <a:endParaRPr lang="de-DE" sz="2400" dirty="0">
              <a:cs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kern="0" dirty="0">
                <a:solidFill>
                  <a:srgbClr val="000000"/>
                </a:solidFill>
                <a:latin typeface="Calibri"/>
                <a:cs typeface="Arial"/>
              </a:rPr>
              <a:t>Not</a:t>
            </a:r>
            <a:r>
              <a:rPr lang="de-DE" altLang="de-DE" sz="2400" kern="0" dirty="0">
                <a:solidFill>
                  <a:srgbClr val="000000"/>
                </a:solidFill>
                <a:cs typeface="Arial"/>
              </a:rPr>
              <a:t>e: 2 </a:t>
            </a:r>
            <a:r>
              <a:rPr lang="de-DE" altLang="de-DE" sz="2400" kern="0" dirty="0" err="1">
                <a:solidFill>
                  <a:srgbClr val="000000"/>
                </a:solidFill>
                <a:cs typeface="Arial"/>
              </a:rPr>
              <a:t>Hj</a:t>
            </a:r>
            <a:r>
              <a:rPr lang="de-DE" altLang="de-DE" sz="2400" kern="0" dirty="0">
                <a:solidFill>
                  <a:srgbClr val="000000"/>
                </a:solidFill>
                <a:cs typeface="Arial"/>
              </a:rPr>
              <a:t>./Arbeit (50%), Präsentation 20-25 min + Kolloquium 10 min (25%) + Dokumentation (25%)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kern="0" dirty="0">
                <a:solidFill>
                  <a:srgbClr val="000000"/>
                </a:solidFill>
                <a:cs typeface="Arial"/>
              </a:rPr>
              <a:t>BLL kann ein mündliches Prüfungsfach ersetzen, nicht aber </a:t>
            </a:r>
            <a:r>
              <a:rPr lang="de-DE" altLang="de-DE" sz="2400" b="1" i="1" kern="0" dirty="0">
                <a:solidFill>
                  <a:srgbClr val="000000"/>
                </a:solidFill>
                <a:cs typeface="Arial"/>
              </a:rPr>
              <a:t>Deutsch </a:t>
            </a:r>
            <a:r>
              <a:rPr lang="de-DE" altLang="de-DE" sz="2400" kern="0" dirty="0">
                <a:solidFill>
                  <a:srgbClr val="000000"/>
                </a:solidFill>
                <a:cs typeface="Arial"/>
              </a:rPr>
              <a:t>oder </a:t>
            </a:r>
            <a:r>
              <a:rPr lang="de-DE" altLang="de-DE" sz="2400" b="1" i="1" kern="0" dirty="0">
                <a:solidFill>
                  <a:srgbClr val="000000"/>
                </a:solidFill>
                <a:cs typeface="Arial"/>
              </a:rPr>
              <a:t>Mathematik</a:t>
            </a:r>
            <a:r>
              <a:rPr lang="de-DE" altLang="de-DE" sz="2400" kern="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rgbClr val="000000"/>
                </a:solidFill>
                <a:cs typeface="Arial"/>
              </a:rPr>
              <a:t>Aufnahme der Note in dasjenige Halbjahreszeugnis, in dem die besondere Lernleistung abgeschlossen wird</a:t>
            </a:r>
            <a:endParaRPr lang="de-DE" altLang="de-DE" sz="2400" u="sng" dirty="0"/>
          </a:p>
          <a:p>
            <a:pPr marL="800100" lvl="1" indent="-342900">
              <a:spcBef>
                <a:spcPct val="50000"/>
              </a:spcBef>
              <a:buFontTx/>
              <a:buChar char="•"/>
              <a:defRPr/>
            </a:pPr>
            <a:endParaRPr lang="de-DE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13542-7EA3-9947-AB5B-C4036760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Angebote im Schuljahr 23/24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F33422-A588-2D44-B458-2F1AC1461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Seminarkursangebot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C8E4C7B-7660-297E-E943-C1708D037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75572"/>
              </p:ext>
            </p:extLst>
          </p:nvPr>
        </p:nvGraphicFramePr>
        <p:xfrm>
          <a:off x="255022" y="1396998"/>
          <a:ext cx="8311009" cy="2726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0781">
                  <a:extLst>
                    <a:ext uri="{9D8B030D-6E8A-4147-A177-3AD203B41FA5}">
                      <a16:colId xmlns:a16="http://schemas.microsoft.com/office/drawing/2014/main" val="2436655889"/>
                    </a:ext>
                  </a:extLst>
                </a:gridCol>
                <a:gridCol w="2494281">
                  <a:extLst>
                    <a:ext uri="{9D8B030D-6E8A-4147-A177-3AD203B41FA5}">
                      <a16:colId xmlns:a16="http://schemas.microsoft.com/office/drawing/2014/main" val="2368827798"/>
                    </a:ext>
                  </a:extLst>
                </a:gridCol>
                <a:gridCol w="2535947">
                  <a:extLst>
                    <a:ext uri="{9D8B030D-6E8A-4147-A177-3AD203B41FA5}">
                      <a16:colId xmlns:a16="http://schemas.microsoft.com/office/drawing/2014/main" val="3827483016"/>
                    </a:ext>
                  </a:extLst>
                </a:gridCol>
              </a:tblGrid>
              <a:tr h="1080425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/>
                        <a:t>1. </a:t>
                      </a:r>
                      <a:r>
                        <a:rPr lang="de-DE" sz="1600" b="1" i="1" dirty="0" err="1"/>
                        <a:t>Bili</a:t>
                      </a:r>
                      <a:r>
                        <a:rPr lang="de-DE" sz="1600" b="1" i="1" dirty="0"/>
                        <a:t> Seminarkurs (auf deutsch und englisch möglich)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/>
                        <a:t>2: Gesellschaftswissen-</a:t>
                      </a:r>
                      <a:r>
                        <a:rPr lang="de-DE" sz="1600" b="1" i="1" dirty="0" err="1"/>
                        <a:t>schaft</a:t>
                      </a:r>
                      <a:endParaRPr lang="de-DE" sz="1600" b="1" i="1" dirty="0"/>
                    </a:p>
                    <a:p>
                      <a:pPr algn="ctr"/>
                      <a:endParaRPr lang="de-DE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/>
                        <a:t>4. Naturwissen-</a:t>
                      </a:r>
                      <a:r>
                        <a:rPr lang="de-DE" sz="1600" b="1" i="1" dirty="0" err="1"/>
                        <a:t>schaft</a:t>
                      </a:r>
                      <a:r>
                        <a:rPr lang="de-DE" sz="1600" b="1" i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825533"/>
                  </a:ext>
                </a:extLst>
              </a:tr>
              <a:tr h="1646002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Achtung Fake News!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Falschmeldungen, die die Geschichte prägten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(Ps, Ju)</a:t>
                      </a:r>
                      <a:endParaRPr lang="de-DE" sz="1800" b="1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highlight>
                            <a:srgbClr val="FF9900"/>
                          </a:highlight>
                        </a:rPr>
                        <a:t>Glück (</a:t>
                      </a:r>
                      <a:r>
                        <a:rPr lang="de-DE" sz="1800" b="1" dirty="0" err="1">
                          <a:highlight>
                            <a:srgbClr val="FF9900"/>
                          </a:highlight>
                        </a:rPr>
                        <a:t>Bn</a:t>
                      </a:r>
                      <a:r>
                        <a:rPr lang="de-DE" sz="1800" b="1" dirty="0">
                          <a:highlight>
                            <a:srgbClr val="FF9900"/>
                          </a:highlight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highlight>
                            <a:srgbClr val="00FF00"/>
                          </a:highlight>
                        </a:rPr>
                        <a:t>SIA (</a:t>
                      </a:r>
                      <a:r>
                        <a:rPr lang="de-DE" sz="1800" b="1" dirty="0" err="1">
                          <a:highlight>
                            <a:srgbClr val="00FF00"/>
                          </a:highlight>
                        </a:rPr>
                        <a:t>Kn</a:t>
                      </a:r>
                      <a:r>
                        <a:rPr lang="de-DE" sz="1800" b="1" dirty="0">
                          <a:highlight>
                            <a:srgbClr val="00FF00"/>
                          </a:highlight>
                        </a:rPr>
                        <a:t>)</a:t>
                      </a:r>
                    </a:p>
                    <a:p>
                      <a:r>
                        <a:rPr lang="de-DE" sz="1600" b="1" dirty="0">
                          <a:highlight>
                            <a:srgbClr val="00FF00"/>
                          </a:highlight>
                        </a:rPr>
                        <a:t>System-</a:t>
                      </a:r>
                      <a:r>
                        <a:rPr lang="de-DE" sz="1600" b="1" dirty="0" err="1">
                          <a:highlight>
                            <a:srgbClr val="00FF00"/>
                          </a:highlight>
                        </a:rPr>
                        <a:t>Engeneer</a:t>
                      </a:r>
                      <a:r>
                        <a:rPr lang="de-DE" sz="1600" b="1" dirty="0">
                          <a:highlight>
                            <a:srgbClr val="00FF00"/>
                          </a:highlight>
                        </a:rPr>
                        <a:t>-</a:t>
                      </a:r>
                      <a:r>
                        <a:rPr lang="de-DE" sz="1600" b="1" dirty="0" err="1">
                          <a:highlight>
                            <a:srgbClr val="00FF00"/>
                          </a:highlight>
                        </a:rPr>
                        <a:t>academy</a:t>
                      </a:r>
                      <a:r>
                        <a:rPr lang="de-DE" sz="1600" b="1" dirty="0">
                          <a:highlight>
                            <a:srgbClr val="00FF00"/>
                          </a:highlight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3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9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55DE-1AED-C710-211D-908A4C97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33233"/>
            <a:ext cx="8497092" cy="1090810"/>
          </a:xfrm>
        </p:spPr>
        <p:txBody>
          <a:bodyPr>
            <a:noAutofit/>
          </a:bodyPr>
          <a:lstStyle/>
          <a:p>
            <a:r>
              <a:rPr lang="de-DE" sz="2400" dirty="0">
                <a:ea typeface="+mj-lt"/>
                <a:cs typeface="+mj-lt"/>
              </a:rPr>
              <a:t>3. Mögliche Auswahlmöglichkeiten für die Kurswahl: </a:t>
            </a:r>
            <a:br>
              <a:rPr lang="de-DE" sz="2400" dirty="0">
                <a:ea typeface="+mj-lt"/>
                <a:cs typeface="+mj-lt"/>
              </a:rPr>
            </a:br>
            <a:r>
              <a:rPr lang="de-DE" sz="2400" dirty="0">
                <a:ea typeface="+mj-lt"/>
                <a:cs typeface="+mj-lt"/>
              </a:rPr>
              <a:t> Geografie und Gemeinschaftskunde (Basisfach plus) </a:t>
            </a:r>
            <a:r>
              <a:rPr lang="de-DE" sz="2000" dirty="0">
                <a:ea typeface="+mj-lt"/>
                <a:cs typeface="+mj-lt"/>
              </a:rPr>
              <a:t> </a:t>
            </a:r>
            <a:endParaRPr lang="de-DE" sz="2000" dirty="0">
              <a:cs typeface="Calibri"/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2F971EFF-078C-410F-22B8-9550CC119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296910"/>
              </p:ext>
            </p:extLst>
          </p:nvPr>
        </p:nvGraphicFramePr>
        <p:xfrm>
          <a:off x="323851" y="1475264"/>
          <a:ext cx="8522528" cy="4096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2870">
                  <a:extLst>
                    <a:ext uri="{9D8B030D-6E8A-4147-A177-3AD203B41FA5}">
                      <a16:colId xmlns:a16="http://schemas.microsoft.com/office/drawing/2014/main" val="2668510029"/>
                    </a:ext>
                  </a:extLst>
                </a:gridCol>
                <a:gridCol w="2101644">
                  <a:extLst>
                    <a:ext uri="{9D8B030D-6E8A-4147-A177-3AD203B41FA5}">
                      <a16:colId xmlns:a16="http://schemas.microsoft.com/office/drawing/2014/main" val="192744802"/>
                    </a:ext>
                  </a:extLst>
                </a:gridCol>
                <a:gridCol w="2239911">
                  <a:extLst>
                    <a:ext uri="{9D8B030D-6E8A-4147-A177-3AD203B41FA5}">
                      <a16:colId xmlns:a16="http://schemas.microsoft.com/office/drawing/2014/main" val="4129090390"/>
                    </a:ext>
                  </a:extLst>
                </a:gridCol>
                <a:gridCol w="1858103">
                  <a:extLst>
                    <a:ext uri="{9D8B030D-6E8A-4147-A177-3AD203B41FA5}">
                      <a16:colId xmlns:a16="http://schemas.microsoft.com/office/drawing/2014/main" val="3695071574"/>
                    </a:ext>
                  </a:extLst>
                </a:gridCol>
              </a:tblGrid>
              <a:tr h="267335">
                <a:tc>
                  <a:txBody>
                    <a:bodyPr/>
                    <a:lstStyle/>
                    <a:p>
                      <a:pPr algn="ctr"/>
                      <a:r>
                        <a:rPr lang="de-DE" b="1">
                          <a:effectLst/>
                        </a:rPr>
                        <a:t>Fach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>
                          <a:effectLst/>
                        </a:rPr>
                        <a:t>Geografie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>
                          <a:effectLst/>
                        </a:rPr>
                        <a:t>Gemeinschaftskunde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>
                          <a:effectLst/>
                        </a:rPr>
                        <a:t>Berechtigung: mündliches Prüfungsfach im Abitur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04893"/>
                  </a:ext>
                </a:extLst>
              </a:tr>
              <a:tr h="423545">
                <a:tc rowSpan="4">
                  <a:txBody>
                    <a:bodyPr/>
                    <a:lstStyle/>
                    <a:p>
                      <a:pPr algn="l"/>
                      <a:r>
                        <a:rPr lang="de-DE" b="1">
                          <a:effectLst/>
                        </a:rPr>
                        <a:t>Belegungsmöglichkeit/</a:t>
                      </a:r>
                    </a:p>
                    <a:p>
                      <a:pPr algn="l"/>
                      <a:r>
                        <a:rPr lang="de-DE" b="1">
                          <a:effectLst/>
                        </a:rPr>
                        <a:t>Wahlmöglichkeit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Pflichtbelegung:</a:t>
                      </a:r>
                    </a:p>
                    <a:p>
                      <a:pPr algn="l"/>
                      <a:r>
                        <a:rPr lang="de-DE" dirty="0">
                          <a:effectLst/>
                        </a:rPr>
                        <a:t>2 Halbjahre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effectLst/>
                        </a:rPr>
                        <a:t>Pflichtbelegung:</a:t>
                      </a:r>
                    </a:p>
                    <a:p>
                      <a:pPr algn="l"/>
                      <a:r>
                        <a:rPr lang="de-DE" dirty="0">
                          <a:effectLst/>
                        </a:rPr>
                        <a:t>2 Halbjahre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Keine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946017"/>
                  </a:ext>
                </a:extLst>
              </a:tr>
              <a:tr h="4235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4 Halbjahre (plus)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4 Halbjahre (plus)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Ja – in beiden Fächern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340801"/>
                  </a:ext>
                </a:extLst>
              </a:tr>
              <a:tr h="4422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2 Halbjahre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4 Halbjahre (plus)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Ja – in GK</a:t>
                      </a:r>
                    </a:p>
                  </a:txBody>
                  <a:tcPr marL="68580" marR="68580" marT="0" marB="0"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220306"/>
                  </a:ext>
                </a:extLst>
              </a:tr>
              <a:tr h="4235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4 Halbjahre (plus)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2 Halbjahre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Ja – in </a:t>
                      </a:r>
                      <a:r>
                        <a:rPr lang="de-DE" dirty="0" err="1">
                          <a:effectLst/>
                        </a:rPr>
                        <a:t>Geo</a:t>
                      </a:r>
                      <a:endParaRPr lang="de-DE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06246"/>
                  </a:ext>
                </a:extLst>
              </a:tr>
              <a:tr h="423545">
                <a:tc rowSpan="2">
                  <a:txBody>
                    <a:bodyPr/>
                    <a:lstStyle/>
                    <a:p>
                      <a:pPr algn="l"/>
                      <a:r>
                        <a:rPr lang="de-DE" b="1" dirty="0">
                          <a:effectLst/>
                        </a:rPr>
                        <a:t>Kombination mit Wirtschaft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de-DE" dirty="0">
                          <a:effectLst/>
                        </a:rPr>
                        <a:t>Pflichtbelegung: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de-DE" dirty="0">
                          <a:effectLst/>
                        </a:rPr>
                        <a:t>1. Halbjahr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Pflichtbelegung:</a:t>
                      </a:r>
                    </a:p>
                    <a:p>
                      <a:pPr algn="l"/>
                      <a:r>
                        <a:rPr lang="de-DE" dirty="0">
                          <a:effectLst/>
                        </a:rPr>
                        <a:t>3. Halbjahr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effectLst/>
                        </a:rPr>
                        <a:t>Bei Belegung von mindestens 3 Kurshalbjahren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562995"/>
                  </a:ext>
                </a:extLst>
              </a:tr>
              <a:tr h="423545">
                <a:tc vMerge="1">
                  <a:txBody>
                    <a:bodyPr/>
                    <a:lstStyle/>
                    <a:p>
                      <a:pPr algn="l"/>
                      <a:endParaRPr lang="de-DE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Ein Halbjahr kann weggelassen werden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Ein Halbjahr kann weggelassen werden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74924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ADAE6EF5-8498-7956-94B8-98DB781CADDC}"/>
              </a:ext>
            </a:extLst>
          </p:cNvPr>
          <p:cNvSpPr txBox="1"/>
          <p:nvPr/>
        </p:nvSpPr>
        <p:spPr>
          <a:xfrm>
            <a:off x="247650" y="2720766"/>
            <a:ext cx="247014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z="1400" b="1" dirty="0">
              <a:cs typeface="Calibri"/>
            </a:endParaRPr>
          </a:p>
          <a:p>
            <a:endParaRPr lang="de-DE" sz="1400" b="1" dirty="0"/>
          </a:p>
          <a:p>
            <a:pPr algn="ctr"/>
            <a:r>
              <a:rPr lang="de-DE" sz="1400" b="1" dirty="0">
                <a:solidFill>
                  <a:srgbClr val="FF0000"/>
                </a:solidFill>
              </a:rPr>
              <a:t>Voraussetzung für die Berechtigung einer </a:t>
            </a:r>
            <a:r>
              <a:rPr lang="de-DE" sz="1400" b="1" u="sng" dirty="0">
                <a:solidFill>
                  <a:srgbClr val="FF0000"/>
                </a:solidFill>
              </a:rPr>
              <a:t>mündlichen Prüfung im Abitur</a:t>
            </a:r>
            <a:r>
              <a:rPr lang="de-DE" sz="1400" b="1" dirty="0">
                <a:solidFill>
                  <a:srgbClr val="FF0000"/>
                </a:solidFill>
              </a:rPr>
              <a:t> ist eine Belegung von 4 Halbjahren in dem jeweiligen Fach!</a:t>
            </a:r>
            <a:endParaRPr lang="de-DE" sz="14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5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4. Leistungsbewertung</a:t>
            </a:r>
            <a:endParaRPr lang="de-DE" b="0" dirty="0"/>
          </a:p>
        </p:txBody>
      </p:sp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9713" y="1131711"/>
            <a:ext cx="84423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/>
              <a:t>Hinweise: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Es werden mindestens 3 und höchstens 4 </a:t>
            </a:r>
            <a:r>
              <a:rPr lang="de-DE" sz="2400" b="1" dirty="0" err="1"/>
              <a:t>GFSen</a:t>
            </a:r>
            <a:r>
              <a:rPr lang="de-DE" sz="2400" b="1" dirty="0"/>
              <a:t> </a:t>
            </a:r>
            <a:r>
              <a:rPr lang="de-DE" sz="2400" dirty="0"/>
              <a:t>in den ersten </a:t>
            </a:r>
            <a:r>
              <a:rPr lang="de-DE" sz="2400" b="1" dirty="0"/>
              <a:t>drei Halbjahren </a:t>
            </a:r>
            <a:r>
              <a:rPr lang="de-DE" sz="2400" dirty="0"/>
              <a:t>in verschiedenen Fächern gehalten und wie eine Klausur bewertet.</a:t>
            </a: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In den </a:t>
            </a:r>
            <a:r>
              <a:rPr lang="de-DE" sz="2400" b="1" dirty="0"/>
              <a:t>Halbjahreszeugnissen</a:t>
            </a:r>
            <a:r>
              <a:rPr lang="de-DE" sz="2400" dirty="0"/>
              <a:t> stehen auch </a:t>
            </a:r>
            <a:r>
              <a:rPr lang="de-DE" sz="2400" b="1" dirty="0"/>
              <a:t>Noten für Verhalten und Mitarbeit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Im </a:t>
            </a:r>
            <a:r>
              <a:rPr lang="de-DE" sz="2400" b="1" dirty="0"/>
              <a:t>Abiturzeugnis ...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 dirty="0"/>
              <a:t>erscheinen alle Kursnoten der vier Halbjahre (auch wenn Sie nicht angerechnet werden).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 dirty="0"/>
              <a:t>werden die Noten, der nicht weitergeführten Fächer aus Klasse 10 aufgeführt, aber nicht angerechnet.</a:t>
            </a:r>
          </a:p>
        </p:txBody>
      </p:sp>
    </p:spTree>
    <p:extLst>
      <p:ext uri="{BB962C8B-B14F-4D97-AF65-F5344CB8AC3E}">
        <p14:creationId xmlns:p14="http://schemas.microsoft.com/office/powerpoint/2010/main" val="22350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4. Leistungsbewertung</a:t>
            </a:r>
            <a:endParaRPr lang="de-DE" b="0" dirty="0"/>
          </a:p>
        </p:txBody>
      </p:sp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9713" y="1131711"/>
            <a:ext cx="844237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400" b="1"/>
              <a:t>Bewertung von Block 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4 Halbjahreszeugnisse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darunter sind die 40 Kurse, die angerechnet werden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2 der 3 LF werden doppelt gewertet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CDE2F4E-BB74-4262-9B9E-1FD28066C0B0}"/>
              </a:ext>
            </a:extLst>
          </p:cNvPr>
          <p:cNvGrpSpPr/>
          <p:nvPr/>
        </p:nvGrpSpPr>
        <p:grpSpPr>
          <a:xfrm>
            <a:off x="106128" y="3036877"/>
            <a:ext cx="9053057" cy="1671314"/>
            <a:chOff x="43808" y="2099409"/>
            <a:chExt cx="9053057" cy="1671314"/>
          </a:xfrm>
        </p:grpSpPr>
        <p:sp>
          <p:nvSpPr>
            <p:cNvPr id="66" name="Abgerundetes Rechteck 8">
              <a:extLst>
                <a:ext uri="{FF2B5EF4-FFF2-40B4-BE49-F238E27FC236}">
                  <a16:creationId xmlns:a16="http://schemas.microsoft.com/office/drawing/2014/main" id="{7539EBE4-6F5A-4D94-B306-AF0EB7B1E605}"/>
                </a:ext>
              </a:extLst>
            </p:cNvPr>
            <p:cNvSpPr/>
            <p:nvPr/>
          </p:nvSpPr>
          <p:spPr bwMode="gray">
            <a:xfrm>
              <a:off x="1763031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FFCC00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14</a:t>
              </a:r>
            </a:p>
          </p:txBody>
        </p:sp>
        <p:sp>
          <p:nvSpPr>
            <p:cNvPr id="67" name="Abgerundetes Rechteck 14">
              <a:extLst>
                <a:ext uri="{FF2B5EF4-FFF2-40B4-BE49-F238E27FC236}">
                  <a16:creationId xmlns:a16="http://schemas.microsoft.com/office/drawing/2014/main" id="{FB5E36CC-1FD2-4395-912B-B929BF886F03}"/>
                </a:ext>
              </a:extLst>
            </p:cNvPr>
            <p:cNvSpPr/>
            <p:nvPr/>
          </p:nvSpPr>
          <p:spPr bwMode="gray">
            <a:xfrm>
              <a:off x="2234159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FF9900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13</a:t>
              </a:r>
            </a:p>
          </p:txBody>
        </p:sp>
        <p:sp>
          <p:nvSpPr>
            <p:cNvPr id="68" name="Abgerundetes Rechteck 15">
              <a:extLst>
                <a:ext uri="{FF2B5EF4-FFF2-40B4-BE49-F238E27FC236}">
                  <a16:creationId xmlns:a16="http://schemas.microsoft.com/office/drawing/2014/main" id="{BB48F5BA-3382-492D-9FDD-93E6830FF0B6}"/>
                </a:ext>
              </a:extLst>
            </p:cNvPr>
            <p:cNvSpPr/>
            <p:nvPr/>
          </p:nvSpPr>
          <p:spPr bwMode="gray">
            <a:xfrm>
              <a:off x="2705287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92D050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12</a:t>
              </a:r>
            </a:p>
          </p:txBody>
        </p:sp>
        <p:sp>
          <p:nvSpPr>
            <p:cNvPr id="69" name="Abgerundetes Rechteck 16">
              <a:extLst>
                <a:ext uri="{FF2B5EF4-FFF2-40B4-BE49-F238E27FC236}">
                  <a16:creationId xmlns:a16="http://schemas.microsoft.com/office/drawing/2014/main" id="{53BC54DC-8983-40BC-B420-C2DB44E5D21B}"/>
                </a:ext>
              </a:extLst>
            </p:cNvPr>
            <p:cNvSpPr/>
            <p:nvPr/>
          </p:nvSpPr>
          <p:spPr bwMode="gray">
            <a:xfrm>
              <a:off x="3176415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76B531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11</a:t>
              </a:r>
            </a:p>
          </p:txBody>
        </p:sp>
        <p:sp>
          <p:nvSpPr>
            <p:cNvPr id="70" name="Abgerundetes Rechteck 17">
              <a:extLst>
                <a:ext uri="{FF2B5EF4-FFF2-40B4-BE49-F238E27FC236}">
                  <a16:creationId xmlns:a16="http://schemas.microsoft.com/office/drawing/2014/main" id="{5680B0D3-6739-416C-9F40-51D3F36C788C}"/>
                </a:ext>
              </a:extLst>
            </p:cNvPr>
            <p:cNvSpPr/>
            <p:nvPr/>
          </p:nvSpPr>
          <p:spPr bwMode="gray">
            <a:xfrm>
              <a:off x="3647543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588824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10</a:t>
              </a:r>
            </a:p>
          </p:txBody>
        </p:sp>
        <p:sp>
          <p:nvSpPr>
            <p:cNvPr id="71" name="Abgerundetes Rechteck 18">
              <a:extLst>
                <a:ext uri="{FF2B5EF4-FFF2-40B4-BE49-F238E27FC236}">
                  <a16:creationId xmlns:a16="http://schemas.microsoft.com/office/drawing/2014/main" id="{029E4E16-D59F-45BC-AA93-293A6C79292B}"/>
                </a:ext>
              </a:extLst>
            </p:cNvPr>
            <p:cNvSpPr/>
            <p:nvPr/>
          </p:nvSpPr>
          <p:spPr bwMode="gray">
            <a:xfrm>
              <a:off x="4118671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9</a:t>
              </a:r>
            </a:p>
          </p:txBody>
        </p:sp>
        <p:sp>
          <p:nvSpPr>
            <p:cNvPr id="72" name="Abgerundetes Rechteck 19">
              <a:extLst>
                <a:ext uri="{FF2B5EF4-FFF2-40B4-BE49-F238E27FC236}">
                  <a16:creationId xmlns:a16="http://schemas.microsoft.com/office/drawing/2014/main" id="{60883918-2122-4946-A82F-305F80CE26B4}"/>
                </a:ext>
              </a:extLst>
            </p:cNvPr>
            <p:cNvSpPr/>
            <p:nvPr/>
          </p:nvSpPr>
          <p:spPr bwMode="gray">
            <a:xfrm>
              <a:off x="4589799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8</a:t>
              </a:r>
            </a:p>
          </p:txBody>
        </p:sp>
        <p:sp>
          <p:nvSpPr>
            <p:cNvPr id="73" name="Abgerundetes Rechteck 20">
              <a:extLst>
                <a:ext uri="{FF2B5EF4-FFF2-40B4-BE49-F238E27FC236}">
                  <a16:creationId xmlns:a16="http://schemas.microsoft.com/office/drawing/2014/main" id="{D2640B7B-F7D1-49AF-975C-0B441D551594}"/>
                </a:ext>
              </a:extLst>
            </p:cNvPr>
            <p:cNvSpPr/>
            <p:nvPr/>
          </p:nvSpPr>
          <p:spPr bwMode="gray">
            <a:xfrm>
              <a:off x="5060927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7</a:t>
              </a:r>
            </a:p>
          </p:txBody>
        </p:sp>
        <p:sp>
          <p:nvSpPr>
            <p:cNvPr id="74" name="Abgerundetes Rechteck 21">
              <a:extLst>
                <a:ext uri="{FF2B5EF4-FFF2-40B4-BE49-F238E27FC236}">
                  <a16:creationId xmlns:a16="http://schemas.microsoft.com/office/drawing/2014/main" id="{42D85FB0-B51F-4DE1-84F8-A40CB75E994B}"/>
                </a:ext>
              </a:extLst>
            </p:cNvPr>
            <p:cNvSpPr/>
            <p:nvPr/>
          </p:nvSpPr>
          <p:spPr bwMode="gray">
            <a:xfrm>
              <a:off x="5532055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D2B2E8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6</a:t>
              </a:r>
            </a:p>
          </p:txBody>
        </p:sp>
        <p:sp>
          <p:nvSpPr>
            <p:cNvPr id="75" name="Abgerundetes Rechteck 22">
              <a:extLst>
                <a:ext uri="{FF2B5EF4-FFF2-40B4-BE49-F238E27FC236}">
                  <a16:creationId xmlns:a16="http://schemas.microsoft.com/office/drawing/2014/main" id="{A9A5975C-A7AF-4226-B015-2D4AC1318FB6}"/>
                </a:ext>
              </a:extLst>
            </p:cNvPr>
            <p:cNvSpPr/>
            <p:nvPr/>
          </p:nvSpPr>
          <p:spPr bwMode="gray">
            <a:xfrm>
              <a:off x="6003183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A362D0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5</a:t>
              </a:r>
            </a:p>
          </p:txBody>
        </p:sp>
        <p:sp>
          <p:nvSpPr>
            <p:cNvPr id="76" name="Abgerundetes Rechteck 23">
              <a:extLst>
                <a:ext uri="{FF2B5EF4-FFF2-40B4-BE49-F238E27FC236}">
                  <a16:creationId xmlns:a16="http://schemas.microsoft.com/office/drawing/2014/main" id="{F1FF02E0-0AEB-436F-9212-CB2383B7E670}"/>
                </a:ext>
              </a:extLst>
            </p:cNvPr>
            <p:cNvSpPr/>
            <p:nvPr/>
          </p:nvSpPr>
          <p:spPr bwMode="gray">
            <a:xfrm>
              <a:off x="6474311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4</a:t>
              </a:r>
            </a:p>
          </p:txBody>
        </p:sp>
        <p:sp>
          <p:nvSpPr>
            <p:cNvPr id="77" name="Abgerundetes Rechteck 24">
              <a:extLst>
                <a:ext uri="{FF2B5EF4-FFF2-40B4-BE49-F238E27FC236}">
                  <a16:creationId xmlns:a16="http://schemas.microsoft.com/office/drawing/2014/main" id="{EB4F5EF4-0A5C-424F-BBA1-6D2C6029A270}"/>
                </a:ext>
              </a:extLst>
            </p:cNvPr>
            <p:cNvSpPr/>
            <p:nvPr/>
          </p:nvSpPr>
          <p:spPr bwMode="gray">
            <a:xfrm>
              <a:off x="6945439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FA8C84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</a:p>
          </p:txBody>
        </p:sp>
        <p:sp>
          <p:nvSpPr>
            <p:cNvPr id="81" name="Abgerundetes Rechteck 25">
              <a:extLst>
                <a:ext uri="{FF2B5EF4-FFF2-40B4-BE49-F238E27FC236}">
                  <a16:creationId xmlns:a16="http://schemas.microsoft.com/office/drawing/2014/main" id="{4775D52F-F691-40A8-B87D-6DC16F318766}"/>
                </a:ext>
              </a:extLst>
            </p:cNvPr>
            <p:cNvSpPr/>
            <p:nvPr/>
          </p:nvSpPr>
          <p:spPr bwMode="gray">
            <a:xfrm>
              <a:off x="7416567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F64E3C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</a:p>
          </p:txBody>
        </p:sp>
        <p:sp>
          <p:nvSpPr>
            <p:cNvPr id="82" name="Abgerundetes Rechteck 26">
              <a:extLst>
                <a:ext uri="{FF2B5EF4-FFF2-40B4-BE49-F238E27FC236}">
                  <a16:creationId xmlns:a16="http://schemas.microsoft.com/office/drawing/2014/main" id="{FD18995C-5B8C-404A-B371-3E454A9B6047}"/>
                </a:ext>
              </a:extLst>
            </p:cNvPr>
            <p:cNvSpPr/>
            <p:nvPr/>
          </p:nvSpPr>
          <p:spPr bwMode="gray">
            <a:xfrm>
              <a:off x="7887695" y="2099409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F90101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</a:p>
          </p:txBody>
        </p:sp>
        <p:sp>
          <p:nvSpPr>
            <p:cNvPr id="83" name="Abgerundetes Rechteck 27">
              <a:extLst>
                <a:ext uri="{FF2B5EF4-FFF2-40B4-BE49-F238E27FC236}">
                  <a16:creationId xmlns:a16="http://schemas.microsoft.com/office/drawing/2014/main" id="{321C0F84-7F76-4AFD-AADC-ECBC76C2E630}"/>
                </a:ext>
              </a:extLst>
            </p:cNvPr>
            <p:cNvSpPr/>
            <p:nvPr/>
          </p:nvSpPr>
          <p:spPr bwMode="gray">
            <a:xfrm>
              <a:off x="8358823" y="2099409"/>
              <a:ext cx="738042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AB0101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0</a:t>
              </a:r>
            </a:p>
          </p:txBody>
        </p:sp>
        <p:sp>
          <p:nvSpPr>
            <p:cNvPr id="84" name="Abgerundetes Rechteck 28">
              <a:extLst>
                <a:ext uri="{FF2B5EF4-FFF2-40B4-BE49-F238E27FC236}">
                  <a16:creationId xmlns:a16="http://schemas.microsoft.com/office/drawing/2014/main" id="{22CB4232-ACE9-4C83-8F79-B2DC47E589E5}"/>
                </a:ext>
              </a:extLst>
            </p:cNvPr>
            <p:cNvSpPr/>
            <p:nvPr/>
          </p:nvSpPr>
          <p:spPr bwMode="gray">
            <a:xfrm>
              <a:off x="1293249" y="2110404"/>
              <a:ext cx="471128" cy="870039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FFCC66"/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0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15</a:t>
              </a:r>
            </a:p>
          </p:txBody>
        </p:sp>
        <p:sp>
          <p:nvSpPr>
            <p:cNvPr id="85" name="Abgerundetes Rechteck 30">
              <a:extLst>
                <a:ext uri="{FF2B5EF4-FFF2-40B4-BE49-F238E27FC236}">
                  <a16:creationId xmlns:a16="http://schemas.microsoft.com/office/drawing/2014/main" id="{DD86C72B-0F18-4C77-8335-E13F4EBE8391}"/>
                </a:ext>
              </a:extLst>
            </p:cNvPr>
            <p:cNvSpPr/>
            <p:nvPr/>
          </p:nvSpPr>
          <p:spPr bwMode="gray">
            <a:xfrm>
              <a:off x="2706633" y="2969448"/>
              <a:ext cx="1412038" cy="801275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76B531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" lon="0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4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gut</a:t>
              </a:r>
            </a:p>
          </p:txBody>
        </p:sp>
        <p:sp>
          <p:nvSpPr>
            <p:cNvPr id="86" name="Abgerundetes Rechteck 31">
              <a:extLst>
                <a:ext uri="{FF2B5EF4-FFF2-40B4-BE49-F238E27FC236}">
                  <a16:creationId xmlns:a16="http://schemas.microsoft.com/office/drawing/2014/main" id="{D4EC9305-F5FA-41D1-9D5F-F1E5CA8E93CD}"/>
                </a:ext>
              </a:extLst>
            </p:cNvPr>
            <p:cNvSpPr/>
            <p:nvPr/>
          </p:nvSpPr>
          <p:spPr bwMode="gray">
            <a:xfrm>
              <a:off x="4118671" y="2969448"/>
              <a:ext cx="1412038" cy="801275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" lon="0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400" b="1" err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befr</a:t>
              </a:r>
              <a:endParaRPr lang="de-DE" sz="2400" b="1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7" name="Abgerundetes Rechteck 32">
              <a:extLst>
                <a:ext uri="{FF2B5EF4-FFF2-40B4-BE49-F238E27FC236}">
                  <a16:creationId xmlns:a16="http://schemas.microsoft.com/office/drawing/2014/main" id="{D6319D1F-42B2-48B2-966E-0AF8D526E8DD}"/>
                </a:ext>
              </a:extLst>
            </p:cNvPr>
            <p:cNvSpPr/>
            <p:nvPr/>
          </p:nvSpPr>
          <p:spPr bwMode="gray">
            <a:xfrm>
              <a:off x="5530709" y="2969448"/>
              <a:ext cx="1412038" cy="801275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A362D0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" lon="0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400" b="1" err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ausr</a:t>
              </a:r>
              <a:r>
                <a:rPr lang="de-DE" sz="24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.   </a:t>
              </a:r>
            </a:p>
          </p:txBody>
        </p:sp>
        <p:sp>
          <p:nvSpPr>
            <p:cNvPr id="88" name="Abgerundetes Rechteck 33">
              <a:extLst>
                <a:ext uri="{FF2B5EF4-FFF2-40B4-BE49-F238E27FC236}">
                  <a16:creationId xmlns:a16="http://schemas.microsoft.com/office/drawing/2014/main" id="{7D931F59-AD6A-4B77-9DFE-C484A4374B3F}"/>
                </a:ext>
              </a:extLst>
            </p:cNvPr>
            <p:cNvSpPr/>
            <p:nvPr/>
          </p:nvSpPr>
          <p:spPr bwMode="gray">
            <a:xfrm>
              <a:off x="6942747" y="2971017"/>
              <a:ext cx="1412038" cy="790280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F64E3C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" lon="0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400" b="1" err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mgh</a:t>
              </a:r>
              <a:endParaRPr lang="de-DE" sz="2400" b="1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9" name="Abgerundetes Rechteck 34">
              <a:extLst>
                <a:ext uri="{FF2B5EF4-FFF2-40B4-BE49-F238E27FC236}">
                  <a16:creationId xmlns:a16="http://schemas.microsoft.com/office/drawing/2014/main" id="{F9B3E47C-28DC-46D7-B5CD-3A8F9F2E359F}"/>
                </a:ext>
              </a:extLst>
            </p:cNvPr>
            <p:cNvSpPr/>
            <p:nvPr/>
          </p:nvSpPr>
          <p:spPr bwMode="gray">
            <a:xfrm>
              <a:off x="1293249" y="2969449"/>
              <a:ext cx="1412038" cy="801274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FFC000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" lon="0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4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sehr gut</a:t>
              </a:r>
            </a:p>
          </p:txBody>
        </p:sp>
        <p:sp>
          <p:nvSpPr>
            <p:cNvPr id="90" name="Abgerundetes Rechteck 35">
              <a:extLst>
                <a:ext uri="{FF2B5EF4-FFF2-40B4-BE49-F238E27FC236}">
                  <a16:creationId xmlns:a16="http://schemas.microsoft.com/office/drawing/2014/main" id="{473C2D47-F85B-46CB-8154-B8C15E913EDF}"/>
                </a:ext>
              </a:extLst>
            </p:cNvPr>
            <p:cNvSpPr/>
            <p:nvPr/>
          </p:nvSpPr>
          <p:spPr bwMode="gray">
            <a:xfrm>
              <a:off x="8334687" y="2971016"/>
              <a:ext cx="762178" cy="790280"/>
            </a:xfrm>
            <a:prstGeom prst="roundRect">
              <a:avLst>
                <a:gd name="adj" fmla="val 9083"/>
              </a:avLst>
            </a:prstGeom>
            <a:gradFill>
              <a:gsLst>
                <a:gs pos="100000">
                  <a:srgbClr val="C00000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" lon="0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400" b="1" err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ug</a:t>
              </a:r>
              <a:endParaRPr lang="de-DE" sz="2400" b="1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1" name="Abgerundetes Rechteck 36">
              <a:extLst>
                <a:ext uri="{FF2B5EF4-FFF2-40B4-BE49-F238E27FC236}">
                  <a16:creationId xmlns:a16="http://schemas.microsoft.com/office/drawing/2014/main" id="{27228977-0057-4EF9-B3A8-B244D2CFCC6E}"/>
                </a:ext>
              </a:extLst>
            </p:cNvPr>
            <p:cNvSpPr/>
            <p:nvPr/>
          </p:nvSpPr>
          <p:spPr bwMode="gray">
            <a:xfrm>
              <a:off x="43808" y="2099409"/>
              <a:ext cx="1257300" cy="888892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" lon="0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4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Punkte</a:t>
              </a:r>
            </a:p>
          </p:txBody>
        </p:sp>
        <p:sp>
          <p:nvSpPr>
            <p:cNvPr id="92" name="Abgerundetes Rechteck 37">
              <a:extLst>
                <a:ext uri="{FF2B5EF4-FFF2-40B4-BE49-F238E27FC236}">
                  <a16:creationId xmlns:a16="http://schemas.microsoft.com/office/drawing/2014/main" id="{33C941F2-64B5-423F-B58D-BC460A8DFF2B}"/>
                </a:ext>
              </a:extLst>
            </p:cNvPr>
            <p:cNvSpPr/>
            <p:nvPr/>
          </p:nvSpPr>
          <p:spPr bwMode="gray">
            <a:xfrm>
              <a:off x="54803" y="2987115"/>
              <a:ext cx="1257300" cy="783608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" lon="0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4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Note</a:t>
              </a: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B3003A68-0B1E-41BB-BDAF-2B8ACCECC097}"/>
              </a:ext>
            </a:extLst>
          </p:cNvPr>
          <p:cNvGrpSpPr/>
          <p:nvPr/>
        </p:nvGrpSpPr>
        <p:grpSpPr>
          <a:xfrm>
            <a:off x="6540669" y="2693992"/>
            <a:ext cx="2297176" cy="2550720"/>
            <a:chOff x="6447618" y="1585284"/>
            <a:chExt cx="2297176" cy="2986716"/>
          </a:xfrm>
        </p:grpSpPr>
        <p:cxnSp>
          <p:nvCxnSpPr>
            <p:cNvPr id="94" name="Gerade Verbindung 39">
              <a:extLst>
                <a:ext uri="{FF2B5EF4-FFF2-40B4-BE49-F238E27FC236}">
                  <a16:creationId xmlns:a16="http://schemas.microsoft.com/office/drawing/2014/main" id="{06C892CF-8103-4CFB-B1EF-5B2291D94AC1}"/>
                </a:ext>
              </a:extLst>
            </p:cNvPr>
            <p:cNvCxnSpPr/>
            <p:nvPr/>
          </p:nvCxnSpPr>
          <p:spPr>
            <a:xfrm rot="5400000">
              <a:off x="5118042" y="2941553"/>
              <a:ext cx="2714126" cy="1588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Abgerundetes Rechteck 41">
              <a:extLst>
                <a:ext uri="{FF2B5EF4-FFF2-40B4-BE49-F238E27FC236}">
                  <a16:creationId xmlns:a16="http://schemas.microsoft.com/office/drawing/2014/main" id="{47AB0779-318E-4176-81C7-FB1F567555A9}"/>
                </a:ext>
              </a:extLst>
            </p:cNvPr>
            <p:cNvSpPr/>
            <p:nvPr/>
          </p:nvSpPr>
          <p:spPr bwMode="gray">
            <a:xfrm>
              <a:off x="6447618" y="3949831"/>
              <a:ext cx="2297176" cy="622169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54226" lon="24035" rev="21590432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2800" b="1">
                  <a:solidFill>
                    <a:schemeClr val="bg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unterpunktet</a:t>
              </a:r>
            </a:p>
          </p:txBody>
        </p:sp>
      </p:grpSp>
      <p:sp>
        <p:nvSpPr>
          <p:cNvPr id="96" name="Textfeld 95">
            <a:extLst>
              <a:ext uri="{FF2B5EF4-FFF2-40B4-BE49-F238E27FC236}">
                <a16:creationId xmlns:a16="http://schemas.microsoft.com/office/drawing/2014/main" id="{01E7D102-3660-4531-843A-8AC51ECF5071}"/>
              </a:ext>
            </a:extLst>
          </p:cNvPr>
          <p:cNvSpPr txBox="1"/>
          <p:nvPr/>
        </p:nvSpPr>
        <p:spPr>
          <a:xfrm>
            <a:off x="117124" y="4821019"/>
            <a:ext cx="615939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b="1">
                <a:solidFill>
                  <a:schemeClr val="tx1"/>
                </a:solidFill>
              </a:rPr>
              <a:t>Höchstens 8</a:t>
            </a:r>
            <a:r>
              <a:rPr lang="de-DE" sz="2400">
                <a:solidFill>
                  <a:schemeClr val="tx1"/>
                </a:solidFill>
              </a:rPr>
              <a:t> der angerechneten 40 Kurse, </a:t>
            </a:r>
          </a:p>
          <a:p>
            <a:pPr>
              <a:buFont typeface="Wingdings" pitchFamily="2" charset="2"/>
              <a:buNone/>
            </a:pPr>
            <a:r>
              <a:rPr lang="de-DE" sz="2400">
                <a:solidFill>
                  <a:schemeClr val="tx1"/>
                </a:solidFill>
              </a:rPr>
              <a:t>darunter </a:t>
            </a:r>
            <a:r>
              <a:rPr lang="de-DE" sz="2400" b="1">
                <a:solidFill>
                  <a:schemeClr val="tx1"/>
                </a:solidFill>
              </a:rPr>
              <a:t>höchstens 3 Leistungsfächer</a:t>
            </a:r>
            <a:r>
              <a:rPr lang="de-DE" sz="2400">
                <a:solidFill>
                  <a:schemeClr val="tx1"/>
                </a:solidFill>
              </a:rPr>
              <a:t>, dürfen unterbelegt/unterpunktet sein.</a:t>
            </a:r>
          </a:p>
          <a:p>
            <a:pPr>
              <a:buFont typeface="Wingdings" pitchFamily="2" charset="2"/>
              <a:buNone/>
            </a:pPr>
            <a:endParaRPr lang="de-DE" sz="240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sz="2400">
                <a:solidFill>
                  <a:schemeClr val="tx1"/>
                </a:solidFill>
              </a:rPr>
              <a:t>Kurse mit 0 Punkten gelten als nicht belegt.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515389" y="678463"/>
            <a:ext cx="3553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4. Leistungsbewertung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98022" y="2622894"/>
            <a:ext cx="7653057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600" b="1"/>
              <a:t>Block I  </a:t>
            </a:r>
          </a:p>
          <a:p>
            <a:r>
              <a:rPr lang="de-DE" sz="3600"/>
              <a:t>max. 600 Punkte aus 40 angerechneten </a:t>
            </a:r>
          </a:p>
          <a:p>
            <a:r>
              <a:rPr lang="de-DE" sz="3600"/>
              <a:t>Kursen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98021" y="4655127"/>
            <a:ext cx="7653057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600" b="1"/>
              <a:t>Block II</a:t>
            </a:r>
          </a:p>
          <a:p>
            <a:r>
              <a:rPr lang="de-DE" sz="3600"/>
              <a:t>300 Punkte aus den 5 Abiturprüfungen</a:t>
            </a:r>
          </a:p>
          <a:p>
            <a:r>
              <a:rPr lang="de-DE" sz="3600"/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798022" y="1435235"/>
            <a:ext cx="67588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/>
              <a:t>Die Gesamtabiturnote wird aus zwei Blöcken </a:t>
            </a:r>
          </a:p>
          <a:p>
            <a:r>
              <a:rPr lang="de-DE" sz="2800"/>
              <a:t>zusammengesetzt:</a:t>
            </a:r>
          </a:p>
        </p:txBody>
      </p:sp>
    </p:spTree>
    <p:extLst>
      <p:ext uri="{BB962C8B-B14F-4D97-AF65-F5344CB8AC3E}">
        <p14:creationId xmlns:p14="http://schemas.microsoft.com/office/powerpoint/2010/main" val="5952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"/>
            <a:ext cx="7772400" cy="576000"/>
          </a:xfrm>
        </p:spPr>
        <p:txBody>
          <a:bodyPr/>
          <a:lstStyle/>
          <a:p>
            <a:r>
              <a:rPr lang="de-DE" sz="2800" dirty="0"/>
              <a:t>4.</a:t>
            </a:r>
            <a:r>
              <a:rPr lang="de-DE" sz="2800" b="1" dirty="0"/>
              <a:t> Gesamtqualifikation (Block 2)</a:t>
            </a:r>
          </a:p>
        </p:txBody>
      </p:sp>
      <p:sp>
        <p:nvSpPr>
          <p:cNvPr id="5" name="Rechteck 1038"/>
          <p:cNvSpPr>
            <a:spLocks noChangeArrowheads="1"/>
          </p:cNvSpPr>
          <p:nvPr/>
        </p:nvSpPr>
        <p:spPr bwMode="gray">
          <a:xfrm>
            <a:off x="792000" y="1008000"/>
            <a:ext cx="4960800" cy="32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de-DE" altLang="de-DE" sz="2400">
              <a:latin typeface="Tahoma" pitchFamily="34" charset="0"/>
            </a:endParaRPr>
          </a:p>
        </p:txBody>
      </p:sp>
      <p:pic>
        <p:nvPicPr>
          <p:cNvPr id="21" name="Grafik 21" descr="Ein Bild, das Tisch enthält.&#10;&#10;Beschreibung automatisch generiert.">
            <a:extLst>
              <a:ext uri="{FF2B5EF4-FFF2-40B4-BE49-F238E27FC236}">
                <a16:creationId xmlns:a16="http://schemas.microsoft.com/office/drawing/2014/main" id="{52D194A9-3494-DA0A-F97E-20EAD7B9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20" y="1192221"/>
            <a:ext cx="4974040" cy="5472534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ADF0CA0A-C6D7-0C91-7259-2417AEC64135}"/>
              </a:ext>
            </a:extLst>
          </p:cNvPr>
          <p:cNvSpPr/>
          <p:nvPr/>
        </p:nvSpPr>
        <p:spPr bwMode="auto">
          <a:xfrm>
            <a:off x="3473203" y="1043178"/>
            <a:ext cx="2158520" cy="2250454"/>
          </a:xfrm>
          <a:prstGeom prst="ellips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AF328B3-FF5A-C441-F225-B76B07D46000}"/>
              </a:ext>
            </a:extLst>
          </p:cNvPr>
          <p:cNvSpPr/>
          <p:nvPr/>
        </p:nvSpPr>
        <p:spPr bwMode="auto">
          <a:xfrm>
            <a:off x="3321901" y="4801979"/>
            <a:ext cx="2060464" cy="17233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A563E0D-A723-4CB1-63E9-636129571171}"/>
              </a:ext>
            </a:extLst>
          </p:cNvPr>
          <p:cNvSpPr txBox="1"/>
          <p:nvPr/>
        </p:nvSpPr>
        <p:spPr>
          <a:xfrm>
            <a:off x="3750755" y="3432064"/>
            <a:ext cx="137282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cs typeface="Calibri"/>
              </a:rPr>
              <a:t>= 75 x 4 (4fach Wertung) </a:t>
            </a:r>
          </a:p>
          <a:p>
            <a:r>
              <a:rPr lang="de-DE" sz="1400" dirty="0">
                <a:cs typeface="Calibri"/>
              </a:rPr>
              <a:t>= 300 Punkte</a:t>
            </a:r>
          </a:p>
        </p:txBody>
      </p:sp>
    </p:spTree>
    <p:extLst>
      <p:ext uri="{BB962C8B-B14F-4D97-AF65-F5344CB8AC3E}">
        <p14:creationId xmlns:p14="http://schemas.microsoft.com/office/powerpoint/2010/main" val="30198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1"/>
              <a:t>Inhalt</a:t>
            </a:r>
            <a:endParaRPr lang="en-US" b="0" noProof="1"/>
          </a:p>
        </p:txBody>
      </p:sp>
      <p:grpSp>
        <p:nvGrpSpPr>
          <p:cNvPr id="2" name="Gruppieren 1"/>
          <p:cNvGrpSpPr/>
          <p:nvPr/>
        </p:nvGrpSpPr>
        <p:grpSpPr>
          <a:xfrm>
            <a:off x="1615835" y="854994"/>
            <a:ext cx="6605452" cy="5682474"/>
            <a:chOff x="1366453" y="344253"/>
            <a:chExt cx="5846880" cy="6777571"/>
          </a:xfrm>
        </p:grpSpPr>
        <p:sp>
          <p:nvSpPr>
            <p:cNvPr id="9" name="Abgerundetes Rechteck 8"/>
            <p:cNvSpPr/>
            <p:nvPr/>
          </p:nvSpPr>
          <p:spPr bwMode="gray">
            <a:xfrm>
              <a:off x="1853918" y="1230039"/>
              <a:ext cx="568546" cy="568544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300000" lon="19499988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40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</a:p>
          </p:txBody>
        </p:sp>
        <p:sp>
          <p:nvSpPr>
            <p:cNvPr id="11" name="Abgerundetes Rechteck 10"/>
            <p:cNvSpPr/>
            <p:nvPr/>
          </p:nvSpPr>
          <p:spPr bwMode="gray">
            <a:xfrm>
              <a:off x="1366453" y="2159989"/>
              <a:ext cx="568546" cy="568544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0" lon="2100000" rev="0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40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</a:p>
          </p:txBody>
        </p:sp>
        <p:sp>
          <p:nvSpPr>
            <p:cNvPr id="12" name="Rechteck 11"/>
            <p:cNvSpPr/>
            <p:nvPr/>
          </p:nvSpPr>
          <p:spPr bwMode="gray">
            <a:xfrm>
              <a:off x="2679458" y="344253"/>
              <a:ext cx="4529251" cy="63229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36000" rIns="216000" bIns="36000" anchor="ctr"/>
            <a:lstStyle/>
            <a:p>
              <a:pPr>
                <a:spcAft>
                  <a:spcPct val="20000"/>
                </a:spcAft>
              </a:pPr>
              <a:r>
                <a:rPr lang="en-US" sz="2400" b="1" noProof="1">
                  <a:solidFill>
                    <a:srgbClr val="404040"/>
                  </a:solidFill>
                </a:rPr>
                <a:t>Was ändert sich – was bleibt? </a:t>
              </a:r>
            </a:p>
          </p:txBody>
        </p:sp>
        <p:sp>
          <p:nvSpPr>
            <p:cNvPr id="14" name="Abgerundetes Rechteck 13"/>
            <p:cNvSpPr/>
            <p:nvPr/>
          </p:nvSpPr>
          <p:spPr bwMode="gray">
            <a:xfrm>
              <a:off x="1376141" y="408003"/>
              <a:ext cx="568546" cy="568544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0" lon="2100000" rev="0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40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</a:p>
          </p:txBody>
        </p:sp>
        <p:sp>
          <p:nvSpPr>
            <p:cNvPr id="15" name="Abgerundetes Rechteck 14"/>
            <p:cNvSpPr/>
            <p:nvPr/>
          </p:nvSpPr>
          <p:spPr bwMode="gray">
            <a:xfrm>
              <a:off x="1891314" y="2943573"/>
              <a:ext cx="568546" cy="568544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300000" lon="19499988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40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4</a:t>
              </a:r>
            </a:p>
          </p:txBody>
        </p:sp>
        <p:sp>
          <p:nvSpPr>
            <p:cNvPr id="16" name="Abgerundetes Rechteck 15"/>
            <p:cNvSpPr/>
            <p:nvPr/>
          </p:nvSpPr>
          <p:spPr bwMode="gray">
            <a:xfrm>
              <a:off x="1872842" y="4753204"/>
              <a:ext cx="568546" cy="568544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300000" lon="19499988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40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6</a:t>
              </a:r>
            </a:p>
          </p:txBody>
        </p:sp>
        <p:sp>
          <p:nvSpPr>
            <p:cNvPr id="19" name="Rechteck 18"/>
            <p:cNvSpPr/>
            <p:nvPr/>
          </p:nvSpPr>
          <p:spPr bwMode="gray">
            <a:xfrm>
              <a:off x="2684082" y="1170881"/>
              <a:ext cx="4529251" cy="63229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36000" rIns="216000" bIns="36000" anchor="ctr"/>
            <a:lstStyle/>
            <a:p>
              <a:pPr>
                <a:spcAft>
                  <a:spcPct val="20000"/>
                </a:spcAft>
              </a:pPr>
              <a:r>
                <a:rPr lang="en-US" sz="2400" b="1" noProof="1">
                  <a:solidFill>
                    <a:srgbClr val="404040"/>
                  </a:solidFill>
                </a:rPr>
                <a:t>Kurswahl</a:t>
              </a:r>
            </a:p>
          </p:txBody>
        </p:sp>
        <p:sp>
          <p:nvSpPr>
            <p:cNvPr id="20" name="Rechteck 19"/>
            <p:cNvSpPr/>
            <p:nvPr/>
          </p:nvSpPr>
          <p:spPr bwMode="gray">
            <a:xfrm>
              <a:off x="2684082" y="2018431"/>
              <a:ext cx="4529251" cy="63229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36000" rIns="216000" bIns="36000" anchor="ctr"/>
            <a:lstStyle/>
            <a:p>
              <a:pPr>
                <a:spcAft>
                  <a:spcPct val="20000"/>
                </a:spcAft>
              </a:pPr>
              <a:r>
                <a:rPr lang="en-US" sz="2400" b="1" noProof="1">
                  <a:solidFill>
                    <a:srgbClr val="404040"/>
                  </a:solidFill>
                </a:rPr>
                <a:t>Leistungsbewertung – Block 1</a:t>
              </a:r>
            </a:p>
          </p:txBody>
        </p:sp>
        <p:sp>
          <p:nvSpPr>
            <p:cNvPr id="21" name="Rechteck 20"/>
            <p:cNvSpPr/>
            <p:nvPr/>
          </p:nvSpPr>
          <p:spPr bwMode="gray">
            <a:xfrm>
              <a:off x="2684082" y="2879823"/>
              <a:ext cx="4529251" cy="63229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36000" rIns="216000" bIns="36000" anchor="ctr"/>
            <a:lstStyle/>
            <a:p>
              <a:pPr>
                <a:spcAft>
                  <a:spcPct val="20000"/>
                </a:spcAft>
              </a:pPr>
              <a:r>
                <a:rPr lang="en-US" sz="2400" b="1" noProof="1">
                  <a:solidFill>
                    <a:srgbClr val="404040"/>
                  </a:solidFill>
                </a:rPr>
                <a:t>Besondere Lernleistungen</a:t>
              </a:r>
            </a:p>
          </p:txBody>
        </p:sp>
        <p:sp>
          <p:nvSpPr>
            <p:cNvPr id="22" name="Rechteck 21"/>
            <p:cNvSpPr/>
            <p:nvPr/>
          </p:nvSpPr>
          <p:spPr bwMode="gray">
            <a:xfrm>
              <a:off x="2679457" y="3789416"/>
              <a:ext cx="4529251" cy="63229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36000" rIns="216000" bIns="36000" anchor="ctr"/>
            <a:lstStyle/>
            <a:p>
              <a:pPr>
                <a:spcAft>
                  <a:spcPct val="20000"/>
                </a:spcAft>
              </a:pPr>
              <a:r>
                <a:rPr lang="en-US" sz="2400" b="1" noProof="1">
                  <a:solidFill>
                    <a:srgbClr val="404040"/>
                  </a:solidFill>
                </a:rPr>
                <a:t>Abiturprüfung – Block 2</a:t>
              </a:r>
            </a:p>
          </p:txBody>
        </p:sp>
        <p:sp>
          <p:nvSpPr>
            <p:cNvPr id="23" name="Rechteck 22"/>
            <p:cNvSpPr/>
            <p:nvPr/>
          </p:nvSpPr>
          <p:spPr bwMode="gray">
            <a:xfrm>
              <a:off x="2684082" y="4689454"/>
              <a:ext cx="4529251" cy="63229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36000" rIns="216000" bIns="36000" anchor="ctr"/>
            <a:lstStyle/>
            <a:p>
              <a:pPr>
                <a:spcAft>
                  <a:spcPct val="20000"/>
                </a:spcAft>
              </a:pPr>
              <a:r>
                <a:rPr lang="en-US" sz="2400" b="1" noProof="1">
                  <a:solidFill>
                    <a:srgbClr val="404040"/>
                  </a:solidFill>
                </a:rPr>
                <a:t>Abiturprüfung - Gesamtqualifikation</a:t>
              </a:r>
            </a:p>
          </p:txBody>
        </p:sp>
        <p:sp>
          <p:nvSpPr>
            <p:cNvPr id="24" name="Abgerundetes Rechteck 23"/>
            <p:cNvSpPr/>
            <p:nvPr/>
          </p:nvSpPr>
          <p:spPr bwMode="gray">
            <a:xfrm>
              <a:off x="1429062" y="3900248"/>
              <a:ext cx="568546" cy="568544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0" lon="2100000" rev="0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40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5</a:t>
              </a:r>
            </a:p>
          </p:txBody>
        </p:sp>
        <p:sp>
          <p:nvSpPr>
            <p:cNvPr id="17" name="Abgerundetes Rechteck 16"/>
            <p:cNvSpPr/>
            <p:nvPr/>
          </p:nvSpPr>
          <p:spPr bwMode="gray">
            <a:xfrm>
              <a:off x="1872842" y="6553280"/>
              <a:ext cx="568546" cy="568544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300000" lon="19499988" rev="0"/>
              </a:camera>
              <a:lightRig rig="threePt" dir="t"/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40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8</a:t>
              </a:r>
            </a:p>
          </p:txBody>
        </p:sp>
        <p:sp>
          <p:nvSpPr>
            <p:cNvPr id="18" name="Rechteck 17"/>
            <p:cNvSpPr/>
            <p:nvPr/>
          </p:nvSpPr>
          <p:spPr bwMode="gray">
            <a:xfrm>
              <a:off x="2684082" y="5589492"/>
              <a:ext cx="4529251" cy="63229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36000" rIns="216000" bIns="36000" anchor="ctr"/>
            <a:lstStyle/>
            <a:p>
              <a:pPr>
                <a:spcAft>
                  <a:spcPct val="20000"/>
                </a:spcAft>
              </a:pPr>
              <a:r>
                <a:rPr lang="en-US" sz="2400" b="1" noProof="1">
                  <a:solidFill>
                    <a:srgbClr val="404040"/>
                  </a:solidFill>
                </a:rPr>
                <a:t>Zusätzliche Qualifikationen</a:t>
              </a: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2684082" y="6489530"/>
              <a:ext cx="4529251" cy="63229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36000" rIns="216000" bIns="36000" anchor="ctr"/>
            <a:lstStyle/>
            <a:p>
              <a:pPr>
                <a:spcAft>
                  <a:spcPct val="20000"/>
                </a:spcAft>
              </a:pPr>
              <a:r>
                <a:rPr lang="en-US" sz="2400" b="1" noProof="1">
                  <a:solidFill>
                    <a:srgbClr val="404040"/>
                  </a:solidFill>
                </a:rPr>
                <a:t>Informationsmöglichkeiten</a:t>
              </a:r>
            </a:p>
          </p:txBody>
        </p:sp>
        <p:sp>
          <p:nvSpPr>
            <p:cNvPr id="26" name="Abgerundetes Rechteck 25"/>
            <p:cNvSpPr/>
            <p:nvPr/>
          </p:nvSpPr>
          <p:spPr bwMode="gray">
            <a:xfrm>
              <a:off x="1429062" y="5700324"/>
              <a:ext cx="568546" cy="568544"/>
            </a:xfrm>
            <a:prstGeom prst="roundRect">
              <a:avLst>
                <a:gd name="adj" fmla="val 9083"/>
              </a:avLst>
            </a:prstGeom>
            <a:gradFill>
              <a:gsLst>
                <a:gs pos="0">
                  <a:srgbClr val="D9D9D9"/>
                </a:gs>
                <a:gs pos="100000">
                  <a:srgbClr val="A6A6A6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scene3d>
              <a:camera prst="perspectiveRelaxed" fov="3600000">
                <a:rot lat="600000" lon="2100000" rev="0"/>
              </a:camera>
              <a:lightRig rig="threePt" dir="t">
                <a:rot lat="0" lon="0" rev="6600000"/>
              </a:lightRig>
            </a:scene3d>
            <a:sp3d extrusionH="787400">
              <a:bevelT w="63500" h="63500"/>
              <a:bevelB w="63500" h="63500"/>
            </a:sp3d>
          </p:spPr>
          <p:txBody>
            <a:bodyPr rtlCol="0" anchor="ctr"/>
            <a:lstStyle/>
            <a:p>
              <a:pPr algn="ctr"/>
              <a:r>
                <a:rPr lang="de-DE" sz="4000" b="1">
                  <a:solidFill>
                    <a:srgbClr val="40404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 5. Abiturprüfungsfächer</a:t>
            </a:r>
            <a:endParaRPr lang="de-DE" b="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28331" y="854994"/>
            <a:ext cx="7875875" cy="720003"/>
            <a:chOff x="656565" y="1403773"/>
            <a:chExt cx="7875875" cy="720003"/>
          </a:xfrm>
        </p:grpSpPr>
        <p:sp>
          <p:nvSpPr>
            <p:cNvPr id="17" name="Textfeld 16"/>
            <p:cNvSpPr txBox="1"/>
            <p:nvPr/>
          </p:nvSpPr>
          <p:spPr>
            <a:xfrm>
              <a:off x="656565" y="1403776"/>
              <a:ext cx="1800201" cy="72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r>
                <a:rPr lang="de-DE" b="1">
                  <a:solidFill>
                    <a:srgbClr val="000000"/>
                  </a:solidFill>
                  <a:latin typeface="Arial"/>
                </a:rPr>
                <a:t>schriftlich: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456766" y="1403773"/>
              <a:ext cx="6075674" cy="72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Arial"/>
                </a:rPr>
                <a:t>alle 3 Leistungsfächer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28332" y="1575075"/>
            <a:ext cx="7875873" cy="692497"/>
            <a:chOff x="656566" y="2123854"/>
            <a:chExt cx="7875873" cy="692497"/>
          </a:xfrm>
        </p:grpSpPr>
        <p:sp>
          <p:nvSpPr>
            <p:cNvPr id="20" name="Textfeld 19"/>
            <p:cNvSpPr txBox="1"/>
            <p:nvPr/>
          </p:nvSpPr>
          <p:spPr>
            <a:xfrm>
              <a:off x="656566" y="2123857"/>
              <a:ext cx="1800200" cy="677108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r>
                <a:rPr lang="de-DE" b="1">
                  <a:solidFill>
                    <a:srgbClr val="000000"/>
                  </a:solidFill>
                  <a:latin typeface="Arial"/>
                </a:rPr>
                <a:t>mündlich:</a:t>
              </a:r>
            </a:p>
            <a:p>
              <a:endParaRPr lang="de-DE" sz="20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456766" y="2123854"/>
              <a:ext cx="6075673" cy="692497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>
                  <a:solidFill>
                    <a:srgbClr val="000000"/>
                  </a:solidFill>
                  <a:latin typeface="Arial"/>
                </a:rPr>
                <a:t>2 weitere Fächer </a:t>
              </a:r>
            </a:p>
            <a:p>
              <a:pPr>
                <a:spcAft>
                  <a:spcPts val="600"/>
                </a:spcAft>
              </a:pPr>
              <a:endParaRPr lang="de-DE" sz="160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16" y="2546045"/>
            <a:ext cx="4831126" cy="309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850" y="2580369"/>
            <a:ext cx="3378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Hinweise: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Alle drei Aufgabenfelder müssen durch die 5 Prüfungen abgedeckt sein.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/>
              <a:t>M und D müssen geprüft werden</a:t>
            </a:r>
            <a:r>
              <a:rPr lang="de-DE"/>
              <a:t> (schriftlich oder mündlich)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Ggf. kann eine besondere Lernleistung (BLL) eine mündliche Prüfung ersetzen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ADA8FB-87A7-4047-B3E1-922DAD0C8DD7}"/>
              </a:ext>
            </a:extLst>
          </p:cNvPr>
          <p:cNvSpPr txBox="1"/>
          <p:nvPr/>
        </p:nvSpPr>
        <p:spPr>
          <a:xfrm>
            <a:off x="770965" y="5827060"/>
            <a:ext cx="65711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cs typeface="Segoe UI"/>
              </a:rPr>
              <a:t>schriftlich </a:t>
            </a:r>
            <a:r>
              <a:rPr lang="de-DE" b="1">
                <a:cs typeface="Segoe UI"/>
              </a:rPr>
              <a:t>BK, Musik und Sport immer mit Fachpraxis</a:t>
            </a:r>
            <a:r>
              <a:rPr lang="en-US" b="1">
                <a:cs typeface="Segoe UI"/>
              </a:rPr>
              <a:t>​!</a:t>
            </a:r>
          </a:p>
          <a:p>
            <a:r>
              <a:rPr lang="de-DE">
                <a:cs typeface="Segoe UI"/>
              </a:rPr>
              <a:t>In </a:t>
            </a:r>
            <a:r>
              <a:rPr lang="de-DE" b="1">
                <a:cs typeface="Segoe UI"/>
              </a:rPr>
              <a:t>mod. Fremdsprachen</a:t>
            </a:r>
            <a:r>
              <a:rPr lang="de-DE">
                <a:cs typeface="Segoe UI"/>
              </a:rPr>
              <a:t> schriftlich mit </a:t>
            </a:r>
            <a:r>
              <a:rPr lang="de-DE" b="1">
                <a:cs typeface="Segoe UI"/>
              </a:rPr>
              <a:t>Kommunikationsprüfung</a:t>
            </a:r>
            <a:r>
              <a:rPr lang="en-US" b="1">
                <a:cs typeface="Segoe UI"/>
              </a:rPr>
              <a:t>​!</a:t>
            </a:r>
          </a:p>
          <a:p>
            <a:r>
              <a:rPr lang="de-DE">
                <a:cs typeface="Segoe UI"/>
              </a:rPr>
              <a:t>Mündliche Prüfung Sport mit Fachpraxis! </a:t>
            </a:r>
          </a:p>
        </p:txBody>
      </p:sp>
    </p:spTree>
    <p:extLst>
      <p:ext uri="{BB962C8B-B14F-4D97-AF65-F5344CB8AC3E}">
        <p14:creationId xmlns:p14="http://schemas.microsoft.com/office/powerpoint/2010/main" val="6840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el 1"/>
          <p:cNvSpPr>
            <a:spLocks noGrp="1"/>
          </p:cNvSpPr>
          <p:nvPr>
            <p:ph type="title"/>
          </p:nvPr>
        </p:nvSpPr>
        <p:spPr>
          <a:xfrm>
            <a:off x="720000" y="432000"/>
            <a:ext cx="7772400" cy="576000"/>
          </a:xfrm>
        </p:spPr>
        <p:txBody>
          <a:bodyPr/>
          <a:lstStyle/>
          <a:p>
            <a:r>
              <a:rPr lang="de-DE" altLang="de-DE" sz="2800" dirty="0">
                <a:latin typeface="+mn-lt"/>
              </a:rPr>
              <a:t>5.</a:t>
            </a:r>
            <a:r>
              <a:rPr lang="de-DE" altLang="de-DE" sz="2800" b="1" dirty="0">
                <a:latin typeface="+mn-lt"/>
              </a:rPr>
              <a:t> Abiturprüfung – mögliche Fachkombinationen</a:t>
            </a:r>
            <a:endParaRPr lang="de-DE" sz="3000" b="1" dirty="0">
              <a:latin typeface="+mn-lt"/>
            </a:endParaRPr>
          </a:p>
        </p:txBody>
      </p:sp>
      <p:sp>
        <p:nvSpPr>
          <p:cNvPr id="137" name="Rechteck 1038"/>
          <p:cNvSpPr>
            <a:spLocks noChangeArrowheads="1"/>
          </p:cNvSpPr>
          <p:nvPr/>
        </p:nvSpPr>
        <p:spPr bwMode="gray">
          <a:xfrm>
            <a:off x="792000" y="1008000"/>
            <a:ext cx="495935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de-DE" altLang="de-DE" sz="2400">
              <a:latin typeface="Tahoma" pitchFamily="34" charset="0"/>
            </a:endParaRPr>
          </a:p>
        </p:txBody>
      </p:sp>
      <p:grpSp>
        <p:nvGrpSpPr>
          <p:cNvPr id="138" name="Gruppieren 137"/>
          <p:cNvGrpSpPr/>
          <p:nvPr/>
        </p:nvGrpSpPr>
        <p:grpSpPr>
          <a:xfrm>
            <a:off x="3087162" y="1684899"/>
            <a:ext cx="1779123" cy="2261182"/>
            <a:chOff x="3087162" y="1774909"/>
            <a:chExt cx="1779123" cy="2261182"/>
          </a:xfrm>
        </p:grpSpPr>
        <p:sp>
          <p:nvSpPr>
            <p:cNvPr id="139" name="Rechteck 138"/>
            <p:cNvSpPr/>
            <p:nvPr/>
          </p:nvSpPr>
          <p:spPr bwMode="auto">
            <a:xfrm>
              <a:off x="3426285" y="1774909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FS</a:t>
              </a:r>
            </a:p>
          </p:txBody>
        </p:sp>
        <p:sp>
          <p:nvSpPr>
            <p:cNvPr id="140" name="Rechteck 139"/>
            <p:cNvSpPr/>
            <p:nvPr/>
          </p:nvSpPr>
          <p:spPr bwMode="auto">
            <a:xfrm>
              <a:off x="3423138" y="1955023"/>
              <a:ext cx="1442178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NW</a:t>
              </a:r>
            </a:p>
          </p:txBody>
        </p:sp>
        <p:sp>
          <p:nvSpPr>
            <p:cNvPr id="141" name="Rechteck 140"/>
            <p:cNvSpPr/>
            <p:nvPr/>
          </p:nvSpPr>
          <p:spPr bwMode="auto">
            <a:xfrm>
              <a:off x="3426285" y="2140335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142" name="Rechteck 141"/>
            <p:cNvSpPr/>
            <p:nvPr/>
          </p:nvSpPr>
          <p:spPr bwMode="auto">
            <a:xfrm>
              <a:off x="3426285" y="2322035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Mu</a:t>
              </a: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, BK, </a:t>
              </a:r>
              <a:r>
                <a:rPr kumimoji="0" lang="de-DE" sz="12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Sp</a:t>
              </a: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9" name="Rechteck 148"/>
            <p:cNvSpPr/>
            <p:nvPr/>
          </p:nvSpPr>
          <p:spPr bwMode="auto">
            <a:xfrm>
              <a:off x="3426285" y="2619875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FS</a:t>
              </a:r>
            </a:p>
          </p:txBody>
        </p:sp>
        <p:sp>
          <p:nvSpPr>
            <p:cNvPr id="150" name="Rechteck 149"/>
            <p:cNvSpPr/>
            <p:nvPr/>
          </p:nvSpPr>
          <p:spPr bwMode="auto">
            <a:xfrm>
              <a:off x="3426285" y="2799572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NW</a:t>
              </a:r>
            </a:p>
          </p:txBody>
        </p:sp>
        <p:sp>
          <p:nvSpPr>
            <p:cNvPr id="151" name="Rechteck 150"/>
            <p:cNvSpPr/>
            <p:nvPr/>
          </p:nvSpPr>
          <p:spPr bwMode="auto">
            <a:xfrm>
              <a:off x="3426285" y="2968301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152" name="Rechteck 151"/>
            <p:cNvSpPr/>
            <p:nvPr/>
          </p:nvSpPr>
          <p:spPr bwMode="auto">
            <a:xfrm>
              <a:off x="3426285" y="3138378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Mu</a:t>
              </a: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, BK, </a:t>
              </a:r>
              <a:r>
                <a:rPr kumimoji="0" lang="de-DE" sz="12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Sp</a:t>
              </a: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3" name="Rechteck 152"/>
            <p:cNvSpPr/>
            <p:nvPr/>
          </p:nvSpPr>
          <p:spPr bwMode="auto">
            <a:xfrm>
              <a:off x="3426285" y="3496071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NW</a:t>
              </a:r>
            </a:p>
          </p:txBody>
        </p:sp>
        <p:sp>
          <p:nvSpPr>
            <p:cNvPr id="154" name="Rechteck 153"/>
            <p:cNvSpPr/>
            <p:nvPr/>
          </p:nvSpPr>
          <p:spPr bwMode="auto">
            <a:xfrm>
              <a:off x="3426285" y="3676071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155" name="Rechteck 154"/>
            <p:cNvSpPr/>
            <p:nvPr/>
          </p:nvSpPr>
          <p:spPr bwMode="auto">
            <a:xfrm>
              <a:off x="3426285" y="3856091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Mu</a:t>
              </a: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, BK, </a:t>
              </a:r>
              <a:r>
                <a:rPr kumimoji="0" lang="de-DE" sz="12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Sp</a:t>
              </a: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6" name="Gerade Verbindung mit Pfeil 155"/>
            <p:cNvCxnSpPr/>
            <p:nvPr/>
          </p:nvCxnSpPr>
          <p:spPr bwMode="auto">
            <a:xfrm flipV="1">
              <a:off x="3106788" y="2409657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Gerade Verbindung mit Pfeil 156"/>
            <p:cNvCxnSpPr/>
            <p:nvPr/>
          </p:nvCxnSpPr>
          <p:spPr bwMode="auto">
            <a:xfrm flipV="1">
              <a:off x="3095512" y="2230335"/>
              <a:ext cx="341326" cy="2092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8" name="Gerade Verbindung mit Pfeil 157"/>
            <p:cNvCxnSpPr/>
            <p:nvPr/>
          </p:nvCxnSpPr>
          <p:spPr bwMode="auto">
            <a:xfrm>
              <a:off x="3106788" y="1862816"/>
              <a:ext cx="330050" cy="2093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9" name="Gerade Verbindung mit Pfeil 158"/>
            <p:cNvCxnSpPr/>
            <p:nvPr/>
          </p:nvCxnSpPr>
          <p:spPr bwMode="auto">
            <a:xfrm>
              <a:off x="3109936" y="2043151"/>
              <a:ext cx="330050" cy="2093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0" name="Gerade Verbindung mit Pfeil 159"/>
            <p:cNvCxnSpPr/>
            <p:nvPr/>
          </p:nvCxnSpPr>
          <p:spPr bwMode="auto">
            <a:xfrm flipV="1">
              <a:off x="3108876" y="3272494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1" name="Gerade Verbindung mit Pfeil 160"/>
            <p:cNvCxnSpPr/>
            <p:nvPr/>
          </p:nvCxnSpPr>
          <p:spPr bwMode="auto">
            <a:xfrm flipV="1">
              <a:off x="3097600" y="3093172"/>
              <a:ext cx="341326" cy="2092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2" name="Gerade Verbindung mit Pfeil 161"/>
            <p:cNvCxnSpPr/>
            <p:nvPr/>
          </p:nvCxnSpPr>
          <p:spPr bwMode="auto">
            <a:xfrm>
              <a:off x="3108876" y="2725653"/>
              <a:ext cx="330050" cy="2093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Gerade Verbindung mit Pfeil 177"/>
            <p:cNvCxnSpPr/>
            <p:nvPr/>
          </p:nvCxnSpPr>
          <p:spPr bwMode="auto">
            <a:xfrm>
              <a:off x="3112024" y="2905988"/>
              <a:ext cx="330050" cy="2093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Gerade Verbindung mit Pfeil 178"/>
            <p:cNvCxnSpPr/>
            <p:nvPr/>
          </p:nvCxnSpPr>
          <p:spPr bwMode="auto">
            <a:xfrm flipV="1">
              <a:off x="3098438" y="3950986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Gerade Verbindung mit Pfeil 179"/>
            <p:cNvCxnSpPr/>
            <p:nvPr/>
          </p:nvCxnSpPr>
          <p:spPr bwMode="auto">
            <a:xfrm flipV="1">
              <a:off x="3087162" y="3771664"/>
              <a:ext cx="341326" cy="2092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6" name="Gerade Verbindung mit Pfeil 225"/>
            <p:cNvCxnSpPr/>
            <p:nvPr/>
          </p:nvCxnSpPr>
          <p:spPr bwMode="auto">
            <a:xfrm>
              <a:off x="3101586" y="3584480"/>
              <a:ext cx="330050" cy="2093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7" name="Gruppieren 226"/>
          <p:cNvGrpSpPr/>
          <p:nvPr/>
        </p:nvGrpSpPr>
        <p:grpSpPr>
          <a:xfrm>
            <a:off x="3084776" y="4142171"/>
            <a:ext cx="1769589" cy="1395135"/>
            <a:chOff x="3084776" y="4232181"/>
            <a:chExt cx="1769589" cy="1395135"/>
          </a:xfrm>
        </p:grpSpPr>
        <p:sp>
          <p:nvSpPr>
            <p:cNvPr id="228" name="Rechteck 227"/>
            <p:cNvSpPr/>
            <p:nvPr/>
          </p:nvSpPr>
          <p:spPr bwMode="auto">
            <a:xfrm>
              <a:off x="3402455" y="4232181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FS</a:t>
              </a:r>
            </a:p>
          </p:txBody>
        </p:sp>
        <p:sp>
          <p:nvSpPr>
            <p:cNvPr id="229" name="Rechteck 228"/>
            <p:cNvSpPr/>
            <p:nvPr/>
          </p:nvSpPr>
          <p:spPr bwMode="auto">
            <a:xfrm>
              <a:off x="3402455" y="4412201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NW</a:t>
              </a:r>
            </a:p>
          </p:txBody>
        </p:sp>
        <p:sp>
          <p:nvSpPr>
            <p:cNvPr id="230" name="Rechteck 229"/>
            <p:cNvSpPr/>
            <p:nvPr/>
          </p:nvSpPr>
          <p:spPr bwMode="auto">
            <a:xfrm>
              <a:off x="3402455" y="4592221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Gesell.</a:t>
              </a:r>
            </a:p>
          </p:txBody>
        </p:sp>
        <p:sp>
          <p:nvSpPr>
            <p:cNvPr id="231" name="Rechteck 230"/>
            <p:cNvSpPr/>
            <p:nvPr/>
          </p:nvSpPr>
          <p:spPr bwMode="auto">
            <a:xfrm>
              <a:off x="3402455" y="4772241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Mu</a:t>
              </a: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, BK, </a:t>
              </a:r>
              <a:r>
                <a:rPr kumimoji="0" lang="de-DE" sz="12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Sp</a:t>
              </a: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2" name="Rechteck 231"/>
            <p:cNvSpPr/>
            <p:nvPr/>
          </p:nvSpPr>
          <p:spPr bwMode="auto">
            <a:xfrm>
              <a:off x="3414365" y="5087276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NW</a:t>
              </a:r>
            </a:p>
          </p:txBody>
        </p:sp>
        <p:sp>
          <p:nvSpPr>
            <p:cNvPr id="233" name="Rechteck 232"/>
            <p:cNvSpPr/>
            <p:nvPr/>
          </p:nvSpPr>
          <p:spPr bwMode="auto">
            <a:xfrm>
              <a:off x="3414365" y="5267296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234" name="Rechteck 233"/>
            <p:cNvSpPr/>
            <p:nvPr/>
          </p:nvSpPr>
          <p:spPr bwMode="auto">
            <a:xfrm>
              <a:off x="3414365" y="5447316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err="1">
                  <a:latin typeface="+mn-lt"/>
                  <a:cs typeface="Times" panose="02020603050405020304" pitchFamily="18" charset="0"/>
                </a:rPr>
                <a:t>Mu</a:t>
              </a:r>
              <a:r>
                <a:rPr lang="de-DE" sz="1200">
                  <a:latin typeface="+mn-lt"/>
                  <a:cs typeface="Times" panose="02020603050405020304" pitchFamily="18" charset="0"/>
                </a:rPr>
                <a:t>, BK, </a:t>
              </a:r>
              <a:r>
                <a:rPr lang="de-DE" sz="1200" err="1">
                  <a:latin typeface="+mn-lt"/>
                  <a:cs typeface="Times" panose="02020603050405020304" pitchFamily="18" charset="0"/>
                </a:rPr>
                <a:t>Sp</a:t>
              </a: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" panose="02020603050405020304" pitchFamily="18" charset="0"/>
              </a:endParaRPr>
            </a:p>
          </p:txBody>
        </p:sp>
        <p:cxnSp>
          <p:nvCxnSpPr>
            <p:cNvPr id="235" name="Gerade Verbindung mit Pfeil 234"/>
            <p:cNvCxnSpPr/>
            <p:nvPr/>
          </p:nvCxnSpPr>
          <p:spPr bwMode="auto">
            <a:xfrm flipV="1">
              <a:off x="3110964" y="5552957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6" name="Gerade Verbindung mit Pfeil 235"/>
            <p:cNvCxnSpPr/>
            <p:nvPr/>
          </p:nvCxnSpPr>
          <p:spPr bwMode="auto">
            <a:xfrm flipV="1">
              <a:off x="3099688" y="5373635"/>
              <a:ext cx="341326" cy="2092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7" name="Gerade Verbindung mit Pfeil 236"/>
            <p:cNvCxnSpPr/>
            <p:nvPr/>
          </p:nvCxnSpPr>
          <p:spPr bwMode="auto">
            <a:xfrm>
              <a:off x="3101586" y="5186451"/>
              <a:ext cx="330050" cy="2093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8" name="Gerade Verbindung mit Pfeil 237"/>
            <p:cNvCxnSpPr/>
            <p:nvPr/>
          </p:nvCxnSpPr>
          <p:spPr bwMode="auto">
            <a:xfrm flipV="1">
              <a:off x="3096052" y="4878574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9" name="Gerade Verbindung mit Pfeil 238"/>
            <p:cNvCxnSpPr/>
            <p:nvPr/>
          </p:nvCxnSpPr>
          <p:spPr bwMode="auto">
            <a:xfrm flipV="1">
              <a:off x="3084776" y="4699252"/>
              <a:ext cx="341326" cy="2092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0" name="Gerade Verbindung mit Pfeil 239"/>
            <p:cNvCxnSpPr/>
            <p:nvPr/>
          </p:nvCxnSpPr>
          <p:spPr bwMode="auto">
            <a:xfrm>
              <a:off x="3096052" y="4331733"/>
              <a:ext cx="330050" cy="2093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1" name="Gerade Verbindung mit Pfeil 240"/>
            <p:cNvCxnSpPr/>
            <p:nvPr/>
          </p:nvCxnSpPr>
          <p:spPr bwMode="auto">
            <a:xfrm>
              <a:off x="3099200" y="4512068"/>
              <a:ext cx="330050" cy="2093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2" name="Gruppieren 241"/>
          <p:cNvGrpSpPr/>
          <p:nvPr/>
        </p:nvGrpSpPr>
        <p:grpSpPr>
          <a:xfrm>
            <a:off x="3091514" y="5717347"/>
            <a:ext cx="1750931" cy="180000"/>
            <a:chOff x="3091514" y="5807357"/>
            <a:chExt cx="1750931" cy="180000"/>
          </a:xfrm>
        </p:grpSpPr>
        <p:sp>
          <p:nvSpPr>
            <p:cNvPr id="243" name="Rechteck 242"/>
            <p:cNvSpPr/>
            <p:nvPr/>
          </p:nvSpPr>
          <p:spPr bwMode="auto">
            <a:xfrm>
              <a:off x="3402445" y="5807357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cxnSp>
          <p:nvCxnSpPr>
            <p:cNvPr id="244" name="Gerade Verbindung mit Pfeil 243"/>
            <p:cNvCxnSpPr/>
            <p:nvPr/>
          </p:nvCxnSpPr>
          <p:spPr bwMode="auto">
            <a:xfrm flipV="1">
              <a:off x="3091514" y="5891627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5" name="Gruppieren 244"/>
          <p:cNvGrpSpPr/>
          <p:nvPr/>
        </p:nvGrpSpPr>
        <p:grpSpPr>
          <a:xfrm>
            <a:off x="4857680" y="5715254"/>
            <a:ext cx="3522418" cy="180000"/>
            <a:chOff x="4857680" y="5805264"/>
            <a:chExt cx="3522418" cy="18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6" name="Rechteck 245"/>
            <p:cNvSpPr/>
            <p:nvPr/>
          </p:nvSpPr>
          <p:spPr bwMode="auto">
            <a:xfrm>
              <a:off x="5172451" y="5805264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>
                  <a:latin typeface="+mn-lt"/>
                </a:rPr>
                <a:t>D</a:t>
              </a: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7" name="Rechteck 246"/>
            <p:cNvSpPr/>
            <p:nvPr/>
          </p:nvSpPr>
          <p:spPr bwMode="auto">
            <a:xfrm>
              <a:off x="6940098" y="5805264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</a:t>
              </a:r>
            </a:p>
          </p:txBody>
        </p:sp>
        <p:cxnSp>
          <p:nvCxnSpPr>
            <p:cNvPr id="248" name="Gerade Verbindung mit Pfeil 247"/>
            <p:cNvCxnSpPr/>
            <p:nvPr/>
          </p:nvCxnSpPr>
          <p:spPr bwMode="auto">
            <a:xfrm flipV="1">
              <a:off x="4857680" y="5879101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9" name="Gerade Verbindung mit Pfeil 248"/>
            <p:cNvCxnSpPr/>
            <p:nvPr/>
          </p:nvCxnSpPr>
          <p:spPr bwMode="auto">
            <a:xfrm flipV="1">
              <a:off x="6625934" y="5893715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50" name="Gruppieren 249"/>
          <p:cNvGrpSpPr/>
          <p:nvPr/>
        </p:nvGrpSpPr>
        <p:grpSpPr>
          <a:xfrm>
            <a:off x="624086" y="5717346"/>
            <a:ext cx="2485770" cy="180001"/>
            <a:chOff x="624086" y="5807356"/>
            <a:chExt cx="2485770" cy="180001"/>
          </a:xfrm>
        </p:grpSpPr>
        <p:sp>
          <p:nvSpPr>
            <p:cNvPr id="251" name="Rechteck 250"/>
            <p:cNvSpPr/>
            <p:nvPr/>
          </p:nvSpPr>
          <p:spPr bwMode="auto">
            <a:xfrm>
              <a:off x="624086" y="5807356"/>
              <a:ext cx="72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FS</a:t>
              </a:r>
            </a:p>
          </p:txBody>
        </p:sp>
        <p:sp>
          <p:nvSpPr>
            <p:cNvPr id="252" name="Rechteck 251"/>
            <p:cNvSpPr/>
            <p:nvPr/>
          </p:nvSpPr>
          <p:spPr bwMode="auto">
            <a:xfrm>
              <a:off x="1669856" y="5807357"/>
              <a:ext cx="1440000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NW</a:t>
              </a:r>
            </a:p>
          </p:txBody>
        </p:sp>
        <p:cxnSp>
          <p:nvCxnSpPr>
            <p:cNvPr id="253" name="Gerade Verbindung mit Pfeil 252"/>
            <p:cNvCxnSpPr/>
            <p:nvPr/>
          </p:nvCxnSpPr>
          <p:spPr bwMode="auto">
            <a:xfrm flipV="1">
              <a:off x="1352488" y="5893715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54" name="Gruppieren 253"/>
          <p:cNvGrpSpPr/>
          <p:nvPr/>
        </p:nvGrpSpPr>
        <p:grpSpPr>
          <a:xfrm>
            <a:off x="623480" y="4142172"/>
            <a:ext cx="2483308" cy="1395135"/>
            <a:chOff x="623480" y="4232182"/>
            <a:chExt cx="2483308" cy="1395135"/>
          </a:xfrm>
        </p:grpSpPr>
        <p:sp>
          <p:nvSpPr>
            <p:cNvPr id="255" name="Rechteck 254"/>
            <p:cNvSpPr/>
            <p:nvPr/>
          </p:nvSpPr>
          <p:spPr bwMode="auto">
            <a:xfrm>
              <a:off x="623480" y="4241183"/>
              <a:ext cx="720000" cy="13861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400">
                  <a:latin typeface="+mn-lt"/>
                </a:rPr>
                <a:t>M</a:t>
              </a:r>
            </a:p>
          </p:txBody>
        </p:sp>
        <p:sp>
          <p:nvSpPr>
            <p:cNvPr id="256" name="Rechteck 255"/>
            <p:cNvSpPr/>
            <p:nvPr/>
          </p:nvSpPr>
          <p:spPr bwMode="auto">
            <a:xfrm>
              <a:off x="1664617" y="4232182"/>
              <a:ext cx="1440000" cy="720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400">
                  <a:latin typeface="+mn-lt"/>
                </a:rPr>
                <a:t>FS</a:t>
              </a:r>
            </a:p>
          </p:txBody>
        </p:sp>
        <p:sp>
          <p:nvSpPr>
            <p:cNvPr id="257" name="Rechteck 256"/>
            <p:cNvSpPr/>
            <p:nvPr/>
          </p:nvSpPr>
          <p:spPr bwMode="auto">
            <a:xfrm>
              <a:off x="1666788" y="5087277"/>
              <a:ext cx="1440000" cy="54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400">
                  <a:latin typeface="+mn-lt"/>
                </a:rPr>
                <a:t>NW</a:t>
              </a:r>
            </a:p>
          </p:txBody>
        </p:sp>
        <p:cxnSp>
          <p:nvCxnSpPr>
            <p:cNvPr id="258" name="Gerade Verbindung mit Pfeil 257"/>
            <p:cNvCxnSpPr/>
            <p:nvPr/>
          </p:nvCxnSpPr>
          <p:spPr bwMode="auto">
            <a:xfrm flipV="1">
              <a:off x="1344166" y="4634055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9" name="Gerade Verbindung mit Pfeil 258"/>
            <p:cNvCxnSpPr/>
            <p:nvPr/>
          </p:nvCxnSpPr>
          <p:spPr bwMode="auto">
            <a:xfrm flipV="1">
              <a:off x="1358780" y="5387703"/>
              <a:ext cx="330050" cy="2378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0" name="Gruppieren 259"/>
          <p:cNvGrpSpPr/>
          <p:nvPr/>
        </p:nvGrpSpPr>
        <p:grpSpPr>
          <a:xfrm>
            <a:off x="622874" y="1684899"/>
            <a:ext cx="2472638" cy="2286255"/>
            <a:chOff x="622874" y="1774909"/>
            <a:chExt cx="2472638" cy="2286255"/>
          </a:xfrm>
        </p:grpSpPr>
        <p:sp>
          <p:nvSpPr>
            <p:cNvPr id="261" name="Rechteck 260"/>
            <p:cNvSpPr/>
            <p:nvPr/>
          </p:nvSpPr>
          <p:spPr bwMode="auto">
            <a:xfrm>
              <a:off x="622874" y="1774909"/>
              <a:ext cx="720000" cy="22862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</a:t>
              </a:r>
            </a:p>
          </p:txBody>
        </p:sp>
        <p:grpSp>
          <p:nvGrpSpPr>
            <p:cNvPr id="262" name="Gruppieren 261"/>
            <p:cNvGrpSpPr/>
            <p:nvPr/>
          </p:nvGrpSpPr>
          <p:grpSpPr>
            <a:xfrm>
              <a:off x="1346254" y="1774910"/>
              <a:ext cx="1749258" cy="2286254"/>
              <a:chOff x="1346254" y="1774910"/>
              <a:chExt cx="1749258" cy="2286254"/>
            </a:xfrm>
          </p:grpSpPr>
          <p:sp>
            <p:nvSpPr>
              <p:cNvPr id="263" name="Rechteck 262"/>
              <p:cNvSpPr/>
              <p:nvPr/>
            </p:nvSpPr>
            <p:spPr bwMode="auto">
              <a:xfrm>
                <a:off x="1655512" y="1774910"/>
                <a:ext cx="1440000" cy="7271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M</a:t>
                </a:r>
              </a:p>
            </p:txBody>
          </p:sp>
          <p:sp>
            <p:nvSpPr>
              <p:cNvPr id="264" name="Rechteck 263"/>
              <p:cNvSpPr/>
              <p:nvPr/>
            </p:nvSpPr>
            <p:spPr bwMode="auto">
              <a:xfrm>
                <a:off x="1655512" y="2619875"/>
                <a:ext cx="1440000" cy="7211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FS</a:t>
                </a:r>
              </a:p>
            </p:txBody>
          </p:sp>
          <p:sp>
            <p:nvSpPr>
              <p:cNvPr id="265" name="Rechteck 264"/>
              <p:cNvSpPr/>
              <p:nvPr/>
            </p:nvSpPr>
            <p:spPr bwMode="auto">
              <a:xfrm>
                <a:off x="1655512" y="3475008"/>
                <a:ext cx="1440000" cy="58615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NW</a:t>
                </a:r>
              </a:p>
            </p:txBody>
          </p:sp>
          <p:cxnSp>
            <p:nvCxnSpPr>
              <p:cNvPr id="266" name="Gerade Verbindung mit Pfeil 265"/>
              <p:cNvCxnSpPr/>
              <p:nvPr/>
            </p:nvCxnSpPr>
            <p:spPr bwMode="auto">
              <a:xfrm flipV="1">
                <a:off x="1354576" y="3772179"/>
                <a:ext cx="330050" cy="2378"/>
              </a:xfrm>
              <a:prstGeom prst="straightConnector1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7" name="Gerade Verbindung mit Pfeil 266"/>
              <p:cNvCxnSpPr/>
              <p:nvPr/>
            </p:nvCxnSpPr>
            <p:spPr bwMode="auto">
              <a:xfrm flipV="1">
                <a:off x="1346254" y="2149265"/>
                <a:ext cx="330050" cy="2378"/>
              </a:xfrm>
              <a:prstGeom prst="straightConnector1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8" name="Gerade Verbindung mit Pfeil 267"/>
              <p:cNvCxnSpPr/>
              <p:nvPr/>
            </p:nvCxnSpPr>
            <p:spPr bwMode="auto">
              <a:xfrm flipV="1">
                <a:off x="1348342" y="2978069"/>
                <a:ext cx="330050" cy="2378"/>
              </a:xfrm>
              <a:prstGeom prst="straightConnector1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69" name="Gruppieren 268"/>
          <p:cNvGrpSpPr/>
          <p:nvPr/>
        </p:nvGrpSpPr>
        <p:grpSpPr>
          <a:xfrm>
            <a:off x="4831790" y="1682806"/>
            <a:ext cx="3547369" cy="2286234"/>
            <a:chOff x="4831790" y="1772816"/>
            <a:chExt cx="3547369" cy="22862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0" name="Rechteck 269"/>
            <p:cNvSpPr/>
            <p:nvPr/>
          </p:nvSpPr>
          <p:spPr bwMode="auto">
            <a:xfrm>
              <a:off x="5188219" y="3528026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</a:t>
              </a:r>
            </a:p>
          </p:txBody>
        </p:sp>
        <p:sp>
          <p:nvSpPr>
            <p:cNvPr id="271" name="Rechteck 270"/>
            <p:cNvSpPr/>
            <p:nvPr/>
          </p:nvSpPr>
          <p:spPr bwMode="auto">
            <a:xfrm>
              <a:off x="5185926" y="3708026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</a:t>
              </a:r>
            </a:p>
          </p:txBody>
        </p:sp>
        <p:sp>
          <p:nvSpPr>
            <p:cNvPr id="272" name="Rechteck 271"/>
            <p:cNvSpPr/>
            <p:nvPr/>
          </p:nvSpPr>
          <p:spPr bwMode="auto">
            <a:xfrm>
              <a:off x="5188219" y="3868219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</a:t>
              </a:r>
            </a:p>
          </p:txBody>
        </p:sp>
        <p:sp>
          <p:nvSpPr>
            <p:cNvPr id="273" name="Rechteck 272"/>
            <p:cNvSpPr/>
            <p:nvPr/>
          </p:nvSpPr>
          <p:spPr bwMode="auto">
            <a:xfrm>
              <a:off x="6938999" y="3519030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274" name="Rechteck 273"/>
            <p:cNvSpPr/>
            <p:nvPr/>
          </p:nvSpPr>
          <p:spPr bwMode="auto">
            <a:xfrm>
              <a:off x="6938999" y="3699030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FREI</a:t>
              </a:r>
            </a:p>
          </p:txBody>
        </p:sp>
        <p:sp>
          <p:nvSpPr>
            <p:cNvPr id="275" name="Rechteck 274"/>
            <p:cNvSpPr/>
            <p:nvPr/>
          </p:nvSpPr>
          <p:spPr bwMode="auto">
            <a:xfrm>
              <a:off x="6938999" y="3879050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276" name="Rechteck 275"/>
            <p:cNvSpPr/>
            <p:nvPr/>
          </p:nvSpPr>
          <p:spPr bwMode="auto">
            <a:xfrm>
              <a:off x="5171352" y="2617479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</a:t>
              </a:r>
            </a:p>
          </p:txBody>
        </p:sp>
        <p:sp>
          <p:nvSpPr>
            <p:cNvPr id="277" name="Rechteck 276"/>
            <p:cNvSpPr/>
            <p:nvPr/>
          </p:nvSpPr>
          <p:spPr bwMode="auto">
            <a:xfrm>
              <a:off x="5171352" y="2798930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</a:t>
              </a:r>
            </a:p>
          </p:txBody>
        </p:sp>
        <p:sp>
          <p:nvSpPr>
            <p:cNvPr id="278" name="Rechteck 277"/>
            <p:cNvSpPr/>
            <p:nvPr/>
          </p:nvSpPr>
          <p:spPr bwMode="auto">
            <a:xfrm>
              <a:off x="5173060" y="2968301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                </a:t>
              </a:r>
            </a:p>
          </p:txBody>
        </p:sp>
        <p:sp>
          <p:nvSpPr>
            <p:cNvPr id="279" name="Rechteck 278"/>
            <p:cNvSpPr/>
            <p:nvPr/>
          </p:nvSpPr>
          <p:spPr bwMode="auto">
            <a:xfrm>
              <a:off x="5171352" y="3135685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</a:t>
              </a:r>
            </a:p>
          </p:txBody>
        </p:sp>
        <p:sp>
          <p:nvSpPr>
            <p:cNvPr id="280" name="Rechteck 279"/>
            <p:cNvSpPr/>
            <p:nvPr/>
          </p:nvSpPr>
          <p:spPr bwMode="auto">
            <a:xfrm>
              <a:off x="6938999" y="2617479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281" name="Rechteck 280"/>
            <p:cNvSpPr/>
            <p:nvPr/>
          </p:nvSpPr>
          <p:spPr bwMode="auto">
            <a:xfrm>
              <a:off x="6938999" y="2797479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282" name="Rechteck 281"/>
            <p:cNvSpPr/>
            <p:nvPr/>
          </p:nvSpPr>
          <p:spPr bwMode="auto">
            <a:xfrm>
              <a:off x="6939159" y="2978950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FREI</a:t>
              </a:r>
            </a:p>
          </p:txBody>
        </p:sp>
        <p:sp>
          <p:nvSpPr>
            <p:cNvPr id="283" name="Rechteck 282"/>
            <p:cNvSpPr/>
            <p:nvPr/>
          </p:nvSpPr>
          <p:spPr bwMode="auto">
            <a:xfrm>
              <a:off x="6939159" y="3158970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284" name="Rechteck 283"/>
            <p:cNvSpPr/>
            <p:nvPr/>
          </p:nvSpPr>
          <p:spPr bwMode="auto">
            <a:xfrm>
              <a:off x="5171352" y="1772816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>
                  <a:latin typeface="+mn-lt"/>
                </a:rPr>
                <a:t>Gesell</a:t>
              </a: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.</a:t>
              </a:r>
            </a:p>
          </p:txBody>
        </p:sp>
        <p:sp>
          <p:nvSpPr>
            <p:cNvPr id="285" name="Rechteck 284"/>
            <p:cNvSpPr/>
            <p:nvPr/>
          </p:nvSpPr>
          <p:spPr bwMode="auto">
            <a:xfrm>
              <a:off x="5171352" y="1943835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Gesell.</a:t>
              </a:r>
            </a:p>
          </p:txBody>
        </p:sp>
        <p:sp>
          <p:nvSpPr>
            <p:cNvPr id="286" name="Rechteck 285"/>
            <p:cNvSpPr/>
            <p:nvPr/>
          </p:nvSpPr>
          <p:spPr bwMode="auto">
            <a:xfrm>
              <a:off x="5171352" y="2123855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FREI</a:t>
              </a:r>
            </a:p>
          </p:txBody>
        </p:sp>
        <p:sp>
          <p:nvSpPr>
            <p:cNvPr id="287" name="Rechteck 286"/>
            <p:cNvSpPr/>
            <p:nvPr/>
          </p:nvSpPr>
          <p:spPr bwMode="auto">
            <a:xfrm>
              <a:off x="5171352" y="2303875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Gesell.</a:t>
              </a:r>
            </a:p>
          </p:txBody>
        </p:sp>
        <p:sp>
          <p:nvSpPr>
            <p:cNvPr id="288" name="Rechteck 287"/>
            <p:cNvSpPr/>
            <p:nvPr/>
          </p:nvSpPr>
          <p:spPr bwMode="auto">
            <a:xfrm>
              <a:off x="6939159" y="1772816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FREI</a:t>
              </a:r>
            </a:p>
          </p:txBody>
        </p:sp>
        <p:sp>
          <p:nvSpPr>
            <p:cNvPr id="289" name="Rechteck 288"/>
            <p:cNvSpPr/>
            <p:nvPr/>
          </p:nvSpPr>
          <p:spPr bwMode="auto">
            <a:xfrm>
              <a:off x="6938999" y="1943835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FREI</a:t>
              </a:r>
            </a:p>
          </p:txBody>
        </p:sp>
        <p:sp>
          <p:nvSpPr>
            <p:cNvPr id="290" name="Rechteck 289"/>
            <p:cNvSpPr/>
            <p:nvPr/>
          </p:nvSpPr>
          <p:spPr bwMode="auto">
            <a:xfrm>
              <a:off x="6938999" y="2123855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FREI</a:t>
              </a:r>
            </a:p>
          </p:txBody>
        </p:sp>
        <p:sp>
          <p:nvSpPr>
            <p:cNvPr id="291" name="Rechteck 290"/>
            <p:cNvSpPr/>
            <p:nvPr/>
          </p:nvSpPr>
          <p:spPr bwMode="auto">
            <a:xfrm>
              <a:off x="6938999" y="2303875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FREI</a:t>
              </a:r>
            </a:p>
          </p:txBody>
        </p:sp>
        <p:cxnSp>
          <p:nvCxnSpPr>
            <p:cNvPr id="292" name="Gerade Verbindung mit Pfeil 291"/>
            <p:cNvCxnSpPr/>
            <p:nvPr/>
          </p:nvCxnSpPr>
          <p:spPr bwMode="auto">
            <a:xfrm flipV="1">
              <a:off x="4843066" y="2411745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3" name="Gerade Verbindung mit Pfeil 292"/>
            <p:cNvCxnSpPr/>
            <p:nvPr/>
          </p:nvCxnSpPr>
          <p:spPr bwMode="auto">
            <a:xfrm flipV="1">
              <a:off x="4831790" y="2232423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4" name="Gerade Verbindung mit Pfeil 293"/>
            <p:cNvCxnSpPr/>
            <p:nvPr/>
          </p:nvCxnSpPr>
          <p:spPr bwMode="auto">
            <a:xfrm>
              <a:off x="4843066" y="1864904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5" name="Gerade Verbindung mit Pfeil 294"/>
            <p:cNvCxnSpPr/>
            <p:nvPr/>
          </p:nvCxnSpPr>
          <p:spPr bwMode="auto">
            <a:xfrm>
              <a:off x="4846214" y="2045239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6" name="Gerade Verbindung mit Pfeil 295"/>
            <p:cNvCxnSpPr/>
            <p:nvPr/>
          </p:nvCxnSpPr>
          <p:spPr bwMode="auto">
            <a:xfrm flipV="1">
              <a:off x="4855592" y="3250987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7" name="Gerade Verbindung mit Pfeil 296"/>
            <p:cNvCxnSpPr/>
            <p:nvPr/>
          </p:nvCxnSpPr>
          <p:spPr bwMode="auto">
            <a:xfrm flipV="1">
              <a:off x="4844316" y="3071665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8" name="Gerade Verbindung mit Pfeil 297"/>
            <p:cNvCxnSpPr/>
            <p:nvPr/>
          </p:nvCxnSpPr>
          <p:spPr bwMode="auto">
            <a:xfrm>
              <a:off x="4855592" y="2704146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9" name="Gerade Verbindung mit Pfeil 298"/>
            <p:cNvCxnSpPr/>
            <p:nvPr/>
          </p:nvCxnSpPr>
          <p:spPr bwMode="auto">
            <a:xfrm>
              <a:off x="4858740" y="2884481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0" name="Gerade Verbindung mit Pfeil 299"/>
            <p:cNvCxnSpPr/>
            <p:nvPr/>
          </p:nvCxnSpPr>
          <p:spPr bwMode="auto">
            <a:xfrm flipV="1">
              <a:off x="6615066" y="2370820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1" name="Gerade Verbindung mit Pfeil 300"/>
            <p:cNvCxnSpPr/>
            <p:nvPr/>
          </p:nvCxnSpPr>
          <p:spPr bwMode="auto">
            <a:xfrm flipV="1">
              <a:off x="6603790" y="2191498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2" name="Gerade Verbindung mit Pfeil 301"/>
            <p:cNvCxnSpPr/>
            <p:nvPr/>
          </p:nvCxnSpPr>
          <p:spPr bwMode="auto">
            <a:xfrm>
              <a:off x="6615066" y="1823979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3" name="Gerade Verbindung mit Pfeil 302"/>
            <p:cNvCxnSpPr/>
            <p:nvPr/>
          </p:nvCxnSpPr>
          <p:spPr bwMode="auto">
            <a:xfrm>
              <a:off x="6618214" y="2004314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4" name="Gerade Verbindung mit Pfeil 303"/>
            <p:cNvCxnSpPr/>
            <p:nvPr/>
          </p:nvCxnSpPr>
          <p:spPr bwMode="auto">
            <a:xfrm flipV="1">
              <a:off x="6615066" y="3265601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5" name="Gerade Verbindung mit Pfeil 304"/>
            <p:cNvCxnSpPr/>
            <p:nvPr/>
          </p:nvCxnSpPr>
          <p:spPr bwMode="auto">
            <a:xfrm flipV="1">
              <a:off x="6603790" y="3086279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6" name="Gerade Verbindung mit Pfeil 305"/>
            <p:cNvCxnSpPr/>
            <p:nvPr/>
          </p:nvCxnSpPr>
          <p:spPr bwMode="auto">
            <a:xfrm>
              <a:off x="6615066" y="2718760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7" name="Gerade Verbindung mit Pfeil 306"/>
            <p:cNvCxnSpPr/>
            <p:nvPr/>
          </p:nvCxnSpPr>
          <p:spPr bwMode="auto">
            <a:xfrm>
              <a:off x="6618214" y="2899095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8" name="Gerade Verbindung mit Pfeil 307"/>
            <p:cNvCxnSpPr/>
            <p:nvPr/>
          </p:nvCxnSpPr>
          <p:spPr bwMode="auto">
            <a:xfrm flipV="1">
              <a:off x="4866692" y="3951717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9" name="Gerade Verbindung mit Pfeil 308"/>
            <p:cNvCxnSpPr/>
            <p:nvPr/>
          </p:nvCxnSpPr>
          <p:spPr bwMode="auto">
            <a:xfrm flipV="1">
              <a:off x="4855416" y="3772395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0" name="Gerade Verbindung mit Pfeil 309"/>
            <p:cNvCxnSpPr/>
            <p:nvPr/>
          </p:nvCxnSpPr>
          <p:spPr bwMode="auto">
            <a:xfrm>
              <a:off x="4857314" y="3585211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1" name="Gerade Verbindung mit Pfeil 310"/>
            <p:cNvCxnSpPr/>
            <p:nvPr/>
          </p:nvCxnSpPr>
          <p:spPr bwMode="auto">
            <a:xfrm flipV="1">
              <a:off x="6620332" y="3964243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2" name="Gerade Verbindung mit Pfeil 311"/>
            <p:cNvCxnSpPr/>
            <p:nvPr/>
          </p:nvCxnSpPr>
          <p:spPr bwMode="auto">
            <a:xfrm flipV="1">
              <a:off x="6609056" y="3784921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3" name="Gerade Verbindung mit Pfeil 312"/>
            <p:cNvCxnSpPr/>
            <p:nvPr/>
          </p:nvCxnSpPr>
          <p:spPr bwMode="auto">
            <a:xfrm>
              <a:off x="6610954" y="3597737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14" name="Gruppieren 313"/>
          <p:cNvGrpSpPr/>
          <p:nvPr/>
        </p:nvGrpSpPr>
        <p:grpSpPr>
          <a:xfrm>
            <a:off x="4846404" y="4140078"/>
            <a:ext cx="3533704" cy="1395135"/>
            <a:chOff x="4846404" y="4230088"/>
            <a:chExt cx="3533704" cy="139513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5" name="Rechteck 314"/>
            <p:cNvSpPr/>
            <p:nvPr/>
          </p:nvSpPr>
          <p:spPr bwMode="auto">
            <a:xfrm>
              <a:off x="5184371" y="5085183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D</a:t>
              </a:r>
            </a:p>
          </p:txBody>
        </p:sp>
        <p:sp>
          <p:nvSpPr>
            <p:cNvPr id="316" name="Rechteck 315"/>
            <p:cNvSpPr/>
            <p:nvPr/>
          </p:nvSpPr>
          <p:spPr bwMode="auto">
            <a:xfrm>
              <a:off x="5184371" y="5265203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D</a:t>
              </a:r>
            </a:p>
          </p:txBody>
        </p:sp>
        <p:sp>
          <p:nvSpPr>
            <p:cNvPr id="317" name="Rechteck 316"/>
            <p:cNvSpPr/>
            <p:nvPr/>
          </p:nvSpPr>
          <p:spPr bwMode="auto">
            <a:xfrm>
              <a:off x="5184371" y="5445223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D</a:t>
              </a:r>
            </a:p>
          </p:txBody>
        </p:sp>
        <p:sp>
          <p:nvSpPr>
            <p:cNvPr id="318" name="Rechteck 317"/>
            <p:cNvSpPr/>
            <p:nvPr/>
          </p:nvSpPr>
          <p:spPr bwMode="auto">
            <a:xfrm>
              <a:off x="6939492" y="5085183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Gesell.</a:t>
              </a:r>
            </a:p>
          </p:txBody>
        </p:sp>
        <p:sp>
          <p:nvSpPr>
            <p:cNvPr id="319" name="Rechteck 318"/>
            <p:cNvSpPr/>
            <p:nvPr/>
          </p:nvSpPr>
          <p:spPr bwMode="auto">
            <a:xfrm>
              <a:off x="6939492" y="5265203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FREI</a:t>
              </a:r>
            </a:p>
          </p:txBody>
        </p:sp>
        <p:sp>
          <p:nvSpPr>
            <p:cNvPr id="320" name="Rechteck 319"/>
            <p:cNvSpPr/>
            <p:nvPr/>
          </p:nvSpPr>
          <p:spPr bwMode="auto">
            <a:xfrm>
              <a:off x="6939492" y="5445223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Gesell</a:t>
              </a:r>
            </a:p>
          </p:txBody>
        </p:sp>
        <p:sp>
          <p:nvSpPr>
            <p:cNvPr id="321" name="Rechteck 320"/>
            <p:cNvSpPr/>
            <p:nvPr/>
          </p:nvSpPr>
          <p:spPr bwMode="auto">
            <a:xfrm>
              <a:off x="5185642" y="4230088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D</a:t>
              </a:r>
            </a:p>
          </p:txBody>
        </p:sp>
        <p:sp>
          <p:nvSpPr>
            <p:cNvPr id="322" name="Rechteck 321"/>
            <p:cNvSpPr/>
            <p:nvPr/>
          </p:nvSpPr>
          <p:spPr bwMode="auto">
            <a:xfrm>
              <a:off x="5185642" y="4410128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D</a:t>
              </a:r>
            </a:p>
          </p:txBody>
        </p:sp>
        <p:sp>
          <p:nvSpPr>
            <p:cNvPr id="323" name="Rechteck 322"/>
            <p:cNvSpPr/>
            <p:nvPr/>
          </p:nvSpPr>
          <p:spPr bwMode="auto">
            <a:xfrm>
              <a:off x="5185642" y="4590128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D</a:t>
              </a:r>
            </a:p>
          </p:txBody>
        </p:sp>
        <p:sp>
          <p:nvSpPr>
            <p:cNvPr id="324" name="Rechteck 323"/>
            <p:cNvSpPr/>
            <p:nvPr/>
          </p:nvSpPr>
          <p:spPr bwMode="auto">
            <a:xfrm>
              <a:off x="5185642" y="4770148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D</a:t>
              </a:r>
            </a:p>
          </p:txBody>
        </p:sp>
        <p:sp>
          <p:nvSpPr>
            <p:cNvPr id="325" name="Rechteck 324"/>
            <p:cNvSpPr/>
            <p:nvPr/>
          </p:nvSpPr>
          <p:spPr bwMode="auto">
            <a:xfrm>
              <a:off x="6940108" y="4230088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Gesell.</a:t>
              </a:r>
            </a:p>
          </p:txBody>
        </p:sp>
        <p:sp>
          <p:nvSpPr>
            <p:cNvPr id="326" name="Rechteck 325"/>
            <p:cNvSpPr/>
            <p:nvPr/>
          </p:nvSpPr>
          <p:spPr bwMode="auto">
            <a:xfrm>
              <a:off x="6940108" y="4410108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Gesell.</a:t>
              </a:r>
            </a:p>
          </p:txBody>
        </p:sp>
        <p:sp>
          <p:nvSpPr>
            <p:cNvPr id="327" name="Rechteck 326"/>
            <p:cNvSpPr/>
            <p:nvPr/>
          </p:nvSpPr>
          <p:spPr bwMode="auto">
            <a:xfrm>
              <a:off x="6940108" y="4590128"/>
              <a:ext cx="1440000" cy="1800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FREI</a:t>
              </a:r>
            </a:p>
          </p:txBody>
        </p:sp>
        <p:sp>
          <p:nvSpPr>
            <p:cNvPr id="328" name="Rechteck 327"/>
            <p:cNvSpPr/>
            <p:nvPr/>
          </p:nvSpPr>
          <p:spPr bwMode="auto">
            <a:xfrm>
              <a:off x="6940108" y="4770148"/>
              <a:ext cx="1440000" cy="180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>
                  <a:latin typeface="+mn-lt"/>
                </a:rPr>
                <a:t>Gesell.</a:t>
              </a:r>
            </a:p>
          </p:txBody>
        </p:sp>
        <p:cxnSp>
          <p:nvCxnSpPr>
            <p:cNvPr id="329" name="Gerade Verbindung mit Pfeil 328"/>
            <p:cNvCxnSpPr/>
            <p:nvPr/>
          </p:nvCxnSpPr>
          <p:spPr bwMode="auto">
            <a:xfrm flipV="1">
              <a:off x="4857680" y="4864759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0" name="Gerade Verbindung mit Pfeil 329"/>
            <p:cNvCxnSpPr/>
            <p:nvPr/>
          </p:nvCxnSpPr>
          <p:spPr bwMode="auto">
            <a:xfrm flipV="1">
              <a:off x="4846404" y="4685437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1" name="Gerade Verbindung mit Pfeil 330"/>
            <p:cNvCxnSpPr/>
            <p:nvPr/>
          </p:nvCxnSpPr>
          <p:spPr bwMode="auto">
            <a:xfrm>
              <a:off x="4857680" y="4317918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2" name="Gerade Verbindung mit Pfeil 331"/>
            <p:cNvCxnSpPr/>
            <p:nvPr/>
          </p:nvCxnSpPr>
          <p:spPr bwMode="auto">
            <a:xfrm>
              <a:off x="4860828" y="4498253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3" name="Gerade Verbindung mit Pfeil 332"/>
            <p:cNvCxnSpPr/>
            <p:nvPr/>
          </p:nvCxnSpPr>
          <p:spPr bwMode="auto">
            <a:xfrm flipV="1">
              <a:off x="6615066" y="4868929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4" name="Gerade Verbindung mit Pfeil 333"/>
            <p:cNvCxnSpPr/>
            <p:nvPr/>
          </p:nvCxnSpPr>
          <p:spPr bwMode="auto">
            <a:xfrm flipV="1">
              <a:off x="6603790" y="4689607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5" name="Gerade Verbindung mit Pfeil 334"/>
            <p:cNvCxnSpPr/>
            <p:nvPr/>
          </p:nvCxnSpPr>
          <p:spPr bwMode="auto">
            <a:xfrm>
              <a:off x="6615066" y="4322088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6" name="Gerade Verbindung mit Pfeil 335"/>
            <p:cNvCxnSpPr/>
            <p:nvPr/>
          </p:nvCxnSpPr>
          <p:spPr bwMode="auto">
            <a:xfrm>
              <a:off x="6618214" y="4502423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7" name="Gerade Verbindung mit Pfeil 336"/>
            <p:cNvCxnSpPr/>
            <p:nvPr/>
          </p:nvCxnSpPr>
          <p:spPr bwMode="auto">
            <a:xfrm flipV="1">
              <a:off x="4866692" y="5529993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8" name="Gerade Verbindung mit Pfeil 337"/>
            <p:cNvCxnSpPr/>
            <p:nvPr/>
          </p:nvCxnSpPr>
          <p:spPr bwMode="auto">
            <a:xfrm flipV="1">
              <a:off x="4855416" y="5350671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9" name="Gerade Verbindung mit Pfeil 338"/>
            <p:cNvCxnSpPr/>
            <p:nvPr/>
          </p:nvCxnSpPr>
          <p:spPr bwMode="auto">
            <a:xfrm>
              <a:off x="4857314" y="5163487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0" name="Gerade Verbindung mit Pfeil 339"/>
            <p:cNvCxnSpPr/>
            <p:nvPr/>
          </p:nvCxnSpPr>
          <p:spPr bwMode="auto">
            <a:xfrm flipV="1">
              <a:off x="6621404" y="5517467"/>
              <a:ext cx="330050" cy="237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1" name="Gerade Verbindung mit Pfeil 340"/>
            <p:cNvCxnSpPr/>
            <p:nvPr/>
          </p:nvCxnSpPr>
          <p:spPr bwMode="auto">
            <a:xfrm flipV="1">
              <a:off x="6610128" y="5338145"/>
              <a:ext cx="341326" cy="209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2" name="Gerade Verbindung mit Pfeil 341"/>
            <p:cNvCxnSpPr/>
            <p:nvPr/>
          </p:nvCxnSpPr>
          <p:spPr bwMode="auto">
            <a:xfrm>
              <a:off x="6612026" y="5150961"/>
              <a:ext cx="330050" cy="209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3" name="Textfeld 342"/>
          <p:cNvSpPr txBox="1"/>
          <p:nvPr/>
        </p:nvSpPr>
        <p:spPr>
          <a:xfrm>
            <a:off x="1003127" y="1178750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+mn-lt"/>
              </a:rPr>
              <a:t>schriftliche Prüfung (LF)</a:t>
            </a:r>
          </a:p>
        </p:txBody>
      </p:sp>
      <p:sp>
        <p:nvSpPr>
          <p:cNvPr id="344" name="Textfeld 343"/>
          <p:cNvSpPr txBox="1"/>
          <p:nvPr/>
        </p:nvSpPr>
        <p:spPr>
          <a:xfrm>
            <a:off x="5549655" y="1178750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+mn-lt"/>
              </a:rPr>
              <a:t>mündliche Prüfung</a:t>
            </a:r>
            <a:endParaRPr lang="de-DE" sz="2000" strike="sngStrike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5" name="Textfeld 344"/>
          <p:cNvSpPr txBox="1"/>
          <p:nvPr/>
        </p:nvSpPr>
        <p:spPr>
          <a:xfrm>
            <a:off x="386535" y="6147302"/>
            <a:ext cx="814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+mn-lt"/>
              </a:rPr>
              <a:t>Die größte Wahlfreiheit besteht, wenn D und M Leistungsfächer sind! </a:t>
            </a:r>
          </a:p>
        </p:txBody>
      </p:sp>
    </p:spTree>
    <p:extLst>
      <p:ext uri="{BB962C8B-B14F-4D97-AF65-F5344CB8AC3E}">
        <p14:creationId xmlns:p14="http://schemas.microsoft.com/office/powerpoint/2010/main" val="25830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46A379F-B4FE-42BF-853E-4DA1CCFEBCEF}"/>
              </a:ext>
            </a:extLst>
          </p:cNvPr>
          <p:cNvSpPr txBox="1"/>
          <p:nvPr/>
        </p:nvSpPr>
        <p:spPr>
          <a:xfrm>
            <a:off x="1372522" y="1292327"/>
            <a:ext cx="46162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>
                <a:hlinkClick r:id="rId2"/>
              </a:rPr>
              <a:t>Kurswahlbogen</a:t>
            </a:r>
            <a:r>
              <a:rPr lang="de-DE" dirty="0"/>
              <a:t> </a:t>
            </a:r>
            <a:endParaRPr lang="de-D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2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5. Abiturprüfung</a:t>
            </a:r>
            <a:endParaRPr lang="de-DE" b="0" dirty="0"/>
          </a:p>
        </p:txBody>
      </p:sp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9712" y="1131711"/>
            <a:ext cx="873460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lvl="1"/>
            <a:r>
              <a:rPr lang="de-DE" sz="2400" b="1"/>
              <a:t>Kommunikationsprüfung</a:t>
            </a:r>
          </a:p>
          <a:p>
            <a:pPr lvl="1"/>
            <a:endParaRPr lang="de-DE" sz="2400"/>
          </a:p>
          <a:p>
            <a:pPr lvl="1"/>
            <a:r>
              <a:rPr lang="de-DE" sz="2400"/>
              <a:t>-   nur in den modernen Fremdsprachen Englisch und Französisch</a:t>
            </a:r>
          </a:p>
          <a:p>
            <a:pPr lvl="1"/>
            <a:endParaRPr lang="de-DE" sz="2400"/>
          </a:p>
          <a:p>
            <a:pPr marL="800100" lvl="1" indent="-342900">
              <a:buFontTx/>
              <a:buChar char="-"/>
            </a:pPr>
            <a:r>
              <a:rPr lang="de-DE" sz="2400"/>
              <a:t>Einzel- oder Tandemprüfung möglich </a:t>
            </a:r>
          </a:p>
          <a:p>
            <a:pPr marL="800100" lvl="1" indent="-342900">
              <a:buFontTx/>
              <a:buChar char="-"/>
            </a:pPr>
            <a:endParaRPr lang="de-DE" sz="2400"/>
          </a:p>
          <a:p>
            <a:pPr marL="800100" lvl="1" indent="-342900">
              <a:buFontTx/>
              <a:buChar char="-"/>
            </a:pPr>
            <a:r>
              <a:rPr lang="de-DE" sz="2400"/>
              <a:t>Im 4 </a:t>
            </a:r>
            <a:r>
              <a:rPr lang="de-DE" sz="2400" err="1"/>
              <a:t>Hj</a:t>
            </a:r>
            <a:r>
              <a:rPr lang="de-DE" sz="2400"/>
              <a:t>. bis eine Woche vor Bekanntgabe der Ergebnisse </a:t>
            </a:r>
          </a:p>
          <a:p>
            <a:pPr lvl="1"/>
            <a:endParaRPr lang="de-DE" sz="2400"/>
          </a:p>
          <a:p>
            <a:pPr marL="800100" lvl="1" indent="-342900">
              <a:buFontTx/>
              <a:buChar char="-"/>
            </a:pPr>
            <a:r>
              <a:rPr lang="de-DE" sz="2400"/>
              <a:t>Dauer:  15 Min EP/20Min. TP;  5 Min. Monolog, 10 Min. Dialog </a:t>
            </a:r>
          </a:p>
          <a:p>
            <a:pPr lvl="1"/>
            <a:r>
              <a:rPr lang="de-DE" sz="2400"/>
              <a:t>     Vorbereitung: 15 Min. </a:t>
            </a:r>
          </a:p>
          <a:p>
            <a:pPr lvl="1"/>
            <a:endParaRPr lang="de-DE" sz="2400"/>
          </a:p>
          <a:p>
            <a:pPr marL="800100" lvl="1" indent="-342900">
              <a:buFontTx/>
              <a:buChar char="-"/>
            </a:pPr>
            <a:r>
              <a:rPr lang="de-DE" sz="2400"/>
              <a:t>Grundlage: visuelle Impulse oder kurze Texte </a:t>
            </a:r>
          </a:p>
          <a:p>
            <a:pPr marL="800100" lvl="1" indent="-342900">
              <a:buFontTx/>
              <a:buChar char="-"/>
            </a:pPr>
            <a:endParaRPr lang="de-DE" sz="2400"/>
          </a:p>
          <a:p>
            <a:pPr marL="800100" lvl="1" indent="-342900">
              <a:buFontTx/>
              <a:buChar char="-"/>
            </a:pPr>
            <a:r>
              <a:rPr lang="de-DE" sz="2400"/>
              <a:t>Wertung schriftl. zu </a:t>
            </a:r>
            <a:r>
              <a:rPr lang="de-DE" sz="2400" err="1"/>
              <a:t>mündl</a:t>
            </a:r>
            <a:r>
              <a:rPr lang="de-DE" sz="2400"/>
              <a:t>.    wie  2:1</a:t>
            </a:r>
          </a:p>
          <a:p>
            <a:pPr lvl="1"/>
            <a:endParaRPr lang="de-DE" sz="2400"/>
          </a:p>
          <a:p>
            <a:pPr lvl="1"/>
            <a:endParaRPr lang="de-DE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"/>
            <a:ext cx="7772400" cy="576000"/>
          </a:xfrm>
        </p:spPr>
        <p:txBody>
          <a:bodyPr/>
          <a:lstStyle/>
          <a:p>
            <a:r>
              <a:rPr lang="de-DE" sz="2800" dirty="0"/>
              <a:t>5. </a:t>
            </a:r>
            <a:r>
              <a:rPr lang="de-DE" sz="2800" b="1" dirty="0"/>
              <a:t>Mündliche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620000"/>
            <a:ext cx="7772400" cy="37338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3200" kern="1200" dirty="0"/>
              <a:t>„klassische“ mündliche Prüfung</a:t>
            </a:r>
            <a:r>
              <a:rPr lang="de-DE" altLang="de-DE" sz="3200" dirty="0"/>
              <a:t> </a:t>
            </a:r>
            <a:endParaRPr lang="de-DE" altLang="de-DE" sz="3200" kern="1200" dirty="0"/>
          </a:p>
          <a:p>
            <a:pPr marL="342900" lvl="0" indent="-342900" eaLnBrk="1" hangingPunct="1">
              <a:spcBef>
                <a:spcPct val="20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de-DE" altLang="de-DE" sz="3200" kern="1200" dirty="0"/>
              <a:t>in </a:t>
            </a:r>
            <a:r>
              <a:rPr lang="de-DE" sz="3200" kern="1200" dirty="0"/>
              <a:t>zwei Fächern (Basis- oder Wahlfächer)</a:t>
            </a:r>
            <a:endParaRPr lang="de-DE" sz="3200" kern="1200" dirty="0">
              <a:cs typeface="Calibri"/>
            </a:endParaRPr>
          </a:p>
          <a:p>
            <a:pPr marL="342900" lvl="0" indent="-342900" eaLnBrk="1" hangingPunct="1">
              <a:spcBef>
                <a:spcPct val="20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de-DE" sz="3200" kern="1200" dirty="0"/>
              <a:t>für alle Schüler mit Basisfach Deutsch und Mathematik</a:t>
            </a:r>
            <a:endParaRPr lang="de-DE" sz="3200" kern="12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3200" kern="1200" dirty="0"/>
              <a:t>ggf. Ersatz einer mündlichen Prüfung durch eine </a:t>
            </a:r>
            <a:r>
              <a:rPr lang="de-DE" sz="3200" i="1" kern="1200" dirty="0"/>
              <a:t>Besondere Lernleistung</a:t>
            </a:r>
            <a:r>
              <a:rPr lang="de-DE" sz="3200" kern="1200" dirty="0"/>
              <a:t> (BLL)</a:t>
            </a:r>
            <a:r>
              <a:rPr lang="de-DE" sz="3200" dirty="0"/>
              <a:t>  </a:t>
            </a:r>
            <a:endParaRPr lang="de-DE" altLang="de-DE" sz="3200" kern="1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3200" kern="1200" dirty="0"/>
              <a:t>„Kombiprüfung“ in </a:t>
            </a:r>
            <a:r>
              <a:rPr lang="de-DE" sz="3200" kern="1200" dirty="0" err="1"/>
              <a:t>Geo</a:t>
            </a:r>
            <a:r>
              <a:rPr lang="de-DE" sz="3200" kern="1200" dirty="0"/>
              <a:t>/</a:t>
            </a:r>
            <a:r>
              <a:rPr lang="de-DE" sz="3200" kern="1200" dirty="0" err="1"/>
              <a:t>Gk</a:t>
            </a:r>
            <a:r>
              <a:rPr lang="de-DE" sz="3200" kern="1200" dirty="0"/>
              <a:t> (Inhalte aller 4 Halbjahre)</a:t>
            </a:r>
            <a:r>
              <a:rPr lang="de-DE" sz="3200" dirty="0"/>
              <a:t>  </a:t>
            </a:r>
            <a:endParaRPr lang="de-DE" sz="3200" kern="1200" dirty="0">
              <a:cs typeface="Calibri"/>
            </a:endParaRPr>
          </a:p>
          <a:p>
            <a:pPr marL="175895" indent="-175895"/>
            <a:endParaRPr lang="de-DE" sz="3200" dirty="0">
              <a:cs typeface="Calibri"/>
            </a:endParaRPr>
          </a:p>
        </p:txBody>
      </p:sp>
      <p:sp>
        <p:nvSpPr>
          <p:cNvPr id="5" name="Rechteck 1038"/>
          <p:cNvSpPr>
            <a:spLocks noChangeArrowheads="1"/>
          </p:cNvSpPr>
          <p:nvPr/>
        </p:nvSpPr>
        <p:spPr bwMode="gray">
          <a:xfrm>
            <a:off x="792000" y="1008000"/>
            <a:ext cx="495935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de-DE" altLang="de-DE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357447" y="716737"/>
            <a:ext cx="3567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6. Gesamtqualifikation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0204" y="1587731"/>
            <a:ext cx="8328177" cy="255454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2000" b="1" dirty="0"/>
              <a:t>Block I  </a:t>
            </a:r>
            <a:r>
              <a:rPr lang="de-DE" sz="2000" dirty="0"/>
              <a:t>max.   600 Punkte aus 40 Kursen </a:t>
            </a:r>
            <a:endParaRPr lang="de-DE" sz="2000"/>
          </a:p>
          <a:p>
            <a:endParaRPr lang="de-DE" sz="2000"/>
          </a:p>
          <a:p>
            <a:r>
              <a:rPr lang="de-DE" sz="2000" dirty="0"/>
              <a:t>2 LF werden doppelt gewichtet</a:t>
            </a:r>
            <a:endParaRPr lang="de-DE" sz="2000" dirty="0">
              <a:cs typeface="Calibri"/>
            </a:endParaRPr>
          </a:p>
          <a:p>
            <a:endParaRPr lang="de-DE" sz="2000"/>
          </a:p>
          <a:p>
            <a:r>
              <a:rPr lang="de-DE" sz="2000" dirty="0"/>
              <a:t>Einzubringen, wenn nicht schon LF:</a:t>
            </a:r>
            <a:endParaRPr lang="de-DE" sz="2000" dirty="0">
              <a:cs typeface="Calibri"/>
            </a:endParaRPr>
          </a:p>
          <a:p>
            <a:r>
              <a:rPr lang="de-DE" sz="2000" dirty="0"/>
              <a:t>4xDeutsch, 4xMathe, 4xFS, 4xNW, 2xBK oder Musik, 4x Geschichte, 4x </a:t>
            </a:r>
            <a:r>
              <a:rPr lang="de-DE" sz="2000" dirty="0" err="1"/>
              <a:t>Geo</a:t>
            </a:r>
            <a:r>
              <a:rPr lang="de-DE" sz="2000" dirty="0"/>
              <a:t>/GK</a:t>
            </a:r>
            <a:endParaRPr lang="de-DE" sz="2000" dirty="0">
              <a:cs typeface="Calibri"/>
            </a:endParaRPr>
          </a:p>
          <a:p>
            <a:r>
              <a:rPr lang="de-DE" sz="2000" dirty="0"/>
              <a:t>+ evtl. Kurse der mündlichen Prüfung</a:t>
            </a:r>
            <a:endParaRPr lang="de-DE" sz="2000" dirty="0">
              <a:cs typeface="Calibri"/>
            </a:endParaRPr>
          </a:p>
          <a:p>
            <a:r>
              <a:rPr lang="de-DE" sz="2000" dirty="0"/>
              <a:t>Aber mindestens zwei Fremdsprachen oder 2 Naturwissenschaften</a:t>
            </a:r>
            <a:endParaRPr lang="de-DE" sz="2000" dirty="0">
              <a:cs typeface="Calibri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90204" y="1471352"/>
            <a:ext cx="8254538" cy="2670923"/>
          </a:xfrm>
          <a:prstGeom prst="rect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30284" y="4592026"/>
            <a:ext cx="6318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/>
              <a:t>Block II</a:t>
            </a:r>
          </a:p>
          <a:p>
            <a:r>
              <a:rPr lang="de-DE" sz="2000"/>
              <a:t>Schriftliche und mündliche Prüfungen in 4-facher Wertung </a:t>
            </a:r>
          </a:p>
          <a:p>
            <a:r>
              <a:rPr lang="de-DE" sz="2000"/>
              <a:t>300 Punkte 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90204" y="4480560"/>
            <a:ext cx="6458989" cy="1238596"/>
          </a:xfrm>
          <a:prstGeom prst="rect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7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"/>
            <a:ext cx="7772400" cy="576000"/>
          </a:xfrm>
        </p:spPr>
        <p:txBody>
          <a:bodyPr/>
          <a:lstStyle/>
          <a:p>
            <a:r>
              <a:rPr lang="de-DE" sz="2800" dirty="0"/>
              <a:t>6.</a:t>
            </a:r>
            <a:r>
              <a:rPr lang="de-DE" sz="2800" b="1" dirty="0"/>
              <a:t> Gesamtqualifikation (Block 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204364"/>
            <a:ext cx="7772400" cy="405925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sz="2000" dirty="0"/>
              <a:t>Bei jeweils </a:t>
            </a:r>
            <a:r>
              <a:rPr lang="de-DE" sz="2000" b="1" dirty="0"/>
              <a:t>vierfacher Wertung</a:t>
            </a:r>
            <a:r>
              <a:rPr lang="de-DE" sz="2000" dirty="0"/>
              <a:t>:</a:t>
            </a:r>
          </a:p>
          <a:p>
            <a:pPr marL="175895" indent="-175895">
              <a:spcBef>
                <a:spcPts val="1200"/>
              </a:spcBef>
              <a:spcAft>
                <a:spcPts val="600"/>
              </a:spcAft>
            </a:pPr>
            <a:r>
              <a:rPr lang="de-DE" sz="2000" dirty="0"/>
              <a:t>in den 5 Prüfungsfächern mind. </a:t>
            </a:r>
            <a:r>
              <a:rPr lang="de-DE" sz="2000" b="1" dirty="0"/>
              <a:t>100 Punkte</a:t>
            </a:r>
            <a:endParaRPr lang="de-DE" sz="2000" b="1" dirty="0">
              <a:cs typeface="Calibri"/>
            </a:endParaRPr>
          </a:p>
          <a:p>
            <a:pPr marL="175895" indent="-175895">
              <a:spcBef>
                <a:spcPts val="1200"/>
              </a:spcBef>
              <a:spcAft>
                <a:spcPts val="600"/>
              </a:spcAft>
            </a:pPr>
            <a:r>
              <a:rPr lang="de-DE" sz="2000" dirty="0"/>
              <a:t>in 3 Prüfungsfächern (darunter 2 Leistungsfächer) je mind. 20 Punkte, d.h.</a:t>
            </a:r>
            <a:endParaRPr lang="de-DE" sz="2000" dirty="0">
              <a:cs typeface="Calibri"/>
            </a:endParaRPr>
          </a:p>
          <a:p>
            <a:pPr marL="901700" lvl="1" indent="-45212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"/>
            </a:pPr>
            <a:r>
              <a:rPr lang="de-DE" sz="2000" dirty="0">
                <a:solidFill>
                  <a:srgbClr val="FF0000"/>
                </a:solidFill>
              </a:rPr>
              <a:t>in höchstens 2 Fächern „unterpunktet“</a:t>
            </a:r>
            <a:endParaRPr lang="de-DE" sz="2000" dirty="0">
              <a:solidFill>
                <a:srgbClr val="FF0000"/>
              </a:solidFill>
              <a:cs typeface="Calibri"/>
            </a:endParaRPr>
          </a:p>
          <a:p>
            <a:pPr marL="901700" lvl="1" indent="-45212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"/>
            </a:pPr>
            <a:r>
              <a:rPr lang="de-DE" sz="2000" dirty="0">
                <a:solidFill>
                  <a:srgbClr val="FF0000"/>
                </a:solidFill>
              </a:rPr>
              <a:t>höchstens 1 Leistungsfach schlechter als 20 Punkte bzw. schlechter als 5 Pkt.</a:t>
            </a:r>
            <a:endParaRPr lang="de-DE" sz="2000" dirty="0">
              <a:solidFill>
                <a:srgbClr val="FF0000"/>
              </a:solidFill>
              <a:cs typeface="Calibri"/>
            </a:endParaRPr>
          </a:p>
          <a:p>
            <a:pPr marL="901700" lvl="1" indent="-45212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"/>
            </a:pPr>
            <a:endParaRPr lang="de-DE" sz="2000" dirty="0">
              <a:solidFill>
                <a:srgbClr val="FF0000"/>
              </a:solidFill>
              <a:cs typeface="Calibri"/>
            </a:endParaRPr>
          </a:p>
          <a:p>
            <a:pPr marL="175895" indent="-175895"/>
            <a:endParaRPr lang="de-DE" sz="2000" kern="1200" dirty="0">
              <a:cs typeface="Calibri"/>
            </a:endParaRPr>
          </a:p>
        </p:txBody>
      </p:sp>
      <p:sp>
        <p:nvSpPr>
          <p:cNvPr id="5" name="Rechteck 1038"/>
          <p:cNvSpPr>
            <a:spLocks noChangeArrowheads="1"/>
          </p:cNvSpPr>
          <p:nvPr/>
        </p:nvSpPr>
        <p:spPr bwMode="gray">
          <a:xfrm>
            <a:off x="792000" y="1008000"/>
            <a:ext cx="4960800" cy="32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de-DE" altLang="de-DE" sz="2400">
              <a:latin typeface="Tahom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37952" y="4257688"/>
            <a:ext cx="7736495" cy="19697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63220">
              <a:spcAft>
                <a:spcPts val="600"/>
              </a:spcAft>
            </a:pPr>
            <a:r>
              <a:rPr lang="de-DE" altLang="de-DE" dirty="0"/>
              <a:t>Jede der 5 Prüfungen muss mit </a:t>
            </a:r>
            <a:r>
              <a:rPr lang="de-DE" altLang="de-DE" b="1" dirty="0">
                <a:solidFill>
                  <a:srgbClr val="FF0000"/>
                </a:solidFill>
              </a:rPr>
              <a:t>mindestens 1 Punkt</a:t>
            </a:r>
            <a:r>
              <a:rPr lang="de-DE" altLang="de-DE" dirty="0"/>
              <a:t> abgeschlossen werden:</a:t>
            </a:r>
            <a:endParaRPr lang="de-DE" dirty="0"/>
          </a:p>
          <a:p>
            <a:pPr marL="118237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/>
              <a:t>0 Punkte im Schriftlichen können mit mind. 3 Punkten in der zusätzlichen mündlichen Prüfung „ausgeglichen“ werden </a:t>
            </a:r>
            <a:r>
              <a:rPr lang="de-DE" altLang="de-DE" sz="2000" dirty="0"/>
              <a:t>(vgl. Tabelle im Leitfaden).</a:t>
            </a:r>
            <a:endParaRPr lang="de-DE" altLang="de-DE" sz="2000" dirty="0">
              <a:cs typeface="Calibri"/>
            </a:endParaRPr>
          </a:p>
          <a:p>
            <a:pPr marL="1182370" lvl="1" indent="-342900">
              <a:buFont typeface="Arial" panose="020B0604020202020204" pitchFamily="34" charset="0"/>
              <a:buChar char="•"/>
            </a:pPr>
            <a:r>
              <a:rPr lang="de-DE" altLang="de-DE" dirty="0"/>
              <a:t>0 Punkte in einer der beiden mündlichen Prüfungen führen zum Nichtbestehen</a:t>
            </a:r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1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Zeitlicher Überblick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110" t="32223" r="5973" b="4358"/>
          <a:stretch/>
        </p:blipFill>
        <p:spPr>
          <a:xfrm>
            <a:off x="1521691" y="957887"/>
            <a:ext cx="6960655" cy="55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Zeitlicher Überblick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962C92-2494-8A27-5E27-3AB9328AF0E0}"/>
              </a:ext>
            </a:extLst>
          </p:cNvPr>
          <p:cNvSpPr txBox="1"/>
          <p:nvPr/>
        </p:nvSpPr>
        <p:spPr>
          <a:xfrm>
            <a:off x="683491" y="1289098"/>
            <a:ext cx="7215909" cy="4708981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 dirty="0"/>
              <a:t>Vorwahlen</a:t>
            </a:r>
          </a:p>
          <a:p>
            <a:r>
              <a:rPr lang="de-DE" sz="2000" dirty="0">
                <a:cs typeface="Calibri"/>
              </a:rPr>
              <a:t>Bitte im </a:t>
            </a:r>
            <a:r>
              <a:rPr lang="de-DE" sz="2000" u="sng" dirty="0">
                <a:cs typeface="Calibri"/>
              </a:rPr>
              <a:t>Kurswahlprogramm</a:t>
            </a:r>
            <a:r>
              <a:rPr lang="de-DE" sz="2000" dirty="0">
                <a:cs typeface="Calibri"/>
              </a:rPr>
              <a:t> die Kurswahl eingeben. Wenn die Kurswahl gültig ist, dann ausdrucken und auf </a:t>
            </a:r>
            <a:r>
              <a:rPr lang="de-DE" sz="2000" u="sng" dirty="0">
                <a:cs typeface="Calibri"/>
              </a:rPr>
              <a:t>Excel-Kurswahlbogen</a:t>
            </a:r>
            <a:r>
              <a:rPr lang="de-DE" sz="2000" dirty="0">
                <a:cs typeface="Calibri"/>
              </a:rPr>
              <a:t> übertragen.</a:t>
            </a:r>
          </a:p>
          <a:p>
            <a:endParaRPr lang="de-DE" sz="2000" dirty="0"/>
          </a:p>
          <a:p>
            <a:r>
              <a:rPr lang="de-DE" sz="2000" b="1" dirty="0"/>
              <a:t>Die Kurswahl erfolgt über einen Ablaufplan (siehe Exceldatei), bei dem ihr euch bitte euer Zeitfenster einprägt. Ihr bringt euren </a:t>
            </a:r>
            <a:r>
              <a:rPr lang="de-DE" sz="2000" b="1" u="sng" dirty="0">
                <a:highlight>
                  <a:srgbClr val="FFFF00"/>
                </a:highlight>
              </a:rPr>
              <a:t>Kurswahlbogen ausgefüllt zum Termin mit und wir tragen eure Wahl ins Kurswahlprogramm ein</a:t>
            </a:r>
            <a:r>
              <a:rPr lang="de-DE" sz="2000" b="1" dirty="0"/>
              <a:t>. Solltet ihr euren Termin nicht wahrnehmen können, bitte per Teams oder Mail die Kurswahl bis spätestens </a:t>
            </a:r>
            <a:r>
              <a:rPr lang="de-DE" sz="2000" b="1" dirty="0">
                <a:solidFill>
                  <a:srgbClr val="FF0000"/>
                </a:solidFill>
              </a:rPr>
              <a:t>06.02.2026</a:t>
            </a:r>
            <a:r>
              <a:rPr lang="de-DE" sz="2000" b="1" dirty="0"/>
              <a:t> uns zuschicken. </a:t>
            </a:r>
            <a:endParaRPr lang="de-DE" sz="2000" dirty="0"/>
          </a:p>
          <a:p>
            <a:r>
              <a:rPr lang="de-DE" sz="2000" dirty="0"/>
              <a:t>Diese </a:t>
            </a:r>
            <a:r>
              <a:rPr lang="de-DE" sz="2000" b="1" dirty="0"/>
              <a:t>Vorwahl</a:t>
            </a:r>
            <a:r>
              <a:rPr lang="de-DE" sz="2000" dirty="0"/>
              <a:t> ist </a:t>
            </a:r>
            <a:r>
              <a:rPr lang="de-DE" sz="2000" b="1" dirty="0"/>
              <a:t>sehr wichtig</a:t>
            </a:r>
            <a:r>
              <a:rPr lang="de-DE" sz="2000" dirty="0"/>
              <a:t>, denn dadurch erhalten wir einen Überblick über euere Interessen und davon hängt das tatsächliche </a:t>
            </a:r>
            <a:r>
              <a:rPr lang="de-DE" sz="2000" b="1" dirty="0"/>
              <a:t>Kursangebot</a:t>
            </a:r>
            <a:r>
              <a:rPr lang="de-DE" sz="2000" dirty="0"/>
              <a:t> ab!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46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>
          <a:xfrm>
            <a:off x="720000" y="432000"/>
            <a:ext cx="7772400" cy="5760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de-DE" sz="2800" b="1" kern="0" dirty="0">
                <a:solidFill>
                  <a:schemeClr val="tx1"/>
                </a:solidFill>
              </a:rPr>
              <a:t>7. Zusätzliche Qualifikationen</a:t>
            </a:r>
            <a:endParaRPr lang="de-DE" sz="2800" b="1" kern="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97042" y="1263316"/>
            <a:ext cx="7856432" cy="2525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/>
              <a:t>Zertifikat Internationales Abitur </a:t>
            </a:r>
            <a:r>
              <a:rPr lang="de-DE" b="1" err="1"/>
              <a:t>Ba-Wü</a:t>
            </a:r>
            <a:r>
              <a:rPr lang="de-DE" b="1"/>
              <a:t>:</a:t>
            </a:r>
          </a:p>
          <a:p>
            <a:pPr marL="0" indent="0" algn="ctr">
              <a:buNone/>
            </a:pPr>
            <a:r>
              <a:rPr lang="de-DE"/>
              <a:t>Englisch oder andere FS als Leistungsfach (5-stündig)</a:t>
            </a:r>
          </a:p>
          <a:p>
            <a:pPr marL="0" indent="0" algn="ctr">
              <a:buNone/>
            </a:pPr>
            <a:r>
              <a:rPr lang="de-DE" b="1"/>
              <a:t>und</a:t>
            </a:r>
          </a:p>
          <a:p>
            <a:pPr marL="0" indent="0" algn="ctr">
              <a:buNone/>
            </a:pPr>
            <a:r>
              <a:rPr lang="de-DE"/>
              <a:t>Biologie (oder Geschichte oder Geographie) als bilinguales </a:t>
            </a:r>
            <a:r>
              <a:rPr lang="de-DE" err="1"/>
              <a:t>Sachfach</a:t>
            </a:r>
            <a:r>
              <a:rPr lang="de-DE"/>
              <a:t> (5-stündig) </a:t>
            </a:r>
          </a:p>
          <a:p>
            <a:pPr marL="0" indent="0" algn="ctr">
              <a:buNone/>
            </a:pPr>
            <a:r>
              <a:rPr lang="de-DE" b="1" i="1"/>
              <a:t>ODER</a:t>
            </a:r>
          </a:p>
          <a:p>
            <a:pPr marL="0" indent="0" algn="ctr">
              <a:buNone/>
            </a:pPr>
            <a:r>
              <a:rPr lang="de-DE"/>
              <a:t>2 Fremdsprachen als Basisfächer</a:t>
            </a:r>
          </a:p>
          <a:p>
            <a:pPr marL="0" indent="0" algn="ctr">
              <a:buNone/>
            </a:pPr>
            <a:r>
              <a:rPr lang="de-DE" b="1"/>
              <a:t>und</a:t>
            </a:r>
          </a:p>
          <a:p>
            <a:pPr marL="0" indent="0" algn="ctr">
              <a:buNone/>
            </a:pPr>
            <a:r>
              <a:rPr lang="de-DE"/>
              <a:t>Biologie (oder Geschichte oder Geographie) als bilinguales </a:t>
            </a:r>
            <a:r>
              <a:rPr lang="de-DE" err="1"/>
              <a:t>Sachfach</a:t>
            </a:r>
            <a:r>
              <a:rPr lang="de-DE"/>
              <a:t> (5-stündig)</a:t>
            </a:r>
          </a:p>
        </p:txBody>
      </p:sp>
      <p:sp>
        <p:nvSpPr>
          <p:cNvPr id="14" name="Rechteck 1038"/>
          <p:cNvSpPr>
            <a:spLocks noChangeArrowheads="1"/>
          </p:cNvSpPr>
          <p:nvPr/>
        </p:nvSpPr>
        <p:spPr bwMode="gray">
          <a:xfrm>
            <a:off x="792000" y="1008000"/>
            <a:ext cx="4960800" cy="32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de-DE" altLang="de-DE" sz="2400">
              <a:latin typeface="Tahoma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7042" y="4443671"/>
            <a:ext cx="8011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/>
              <a:t>Bilinguales Zertifikat:</a:t>
            </a:r>
          </a:p>
          <a:p>
            <a:pPr algn="ctr"/>
            <a:r>
              <a:rPr lang="de-DE"/>
              <a:t>Englisch als Leistungsfach (5-stündig - mit schriftlicher Abiturprüfung)</a:t>
            </a:r>
          </a:p>
          <a:p>
            <a:pPr algn="ctr"/>
            <a:r>
              <a:rPr lang="de-DE" b="1"/>
              <a:t>und</a:t>
            </a:r>
          </a:p>
          <a:p>
            <a:pPr algn="ctr"/>
            <a:r>
              <a:rPr lang="de-DE"/>
              <a:t>bilingualer Seminarkurs oder bilinguales </a:t>
            </a:r>
            <a:r>
              <a:rPr lang="de-DE" err="1"/>
              <a:t>Sachfach</a:t>
            </a:r>
            <a:r>
              <a:rPr lang="de-DE"/>
              <a:t> (3-stündig)</a:t>
            </a:r>
          </a:p>
        </p:txBody>
      </p:sp>
    </p:spTree>
    <p:extLst>
      <p:ext uri="{BB962C8B-B14F-4D97-AF65-F5344CB8AC3E}">
        <p14:creationId xmlns:p14="http://schemas.microsoft.com/office/powerpoint/2010/main" val="30833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1. Was ändert sich – was bleibt?</a:t>
            </a:r>
            <a:endParaRPr lang="de-DE" b="0" dirty="0"/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1091737" y="1311382"/>
            <a:ext cx="3886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/>
              <a:t>5-10</a:t>
            </a:r>
          </a:p>
          <a:p>
            <a:endParaRPr lang="de-DE" sz="2400" b="1"/>
          </a:p>
          <a:p>
            <a:r>
              <a:rPr lang="de-DE" sz="2400"/>
              <a:t>Klasse </a:t>
            </a:r>
            <a:r>
              <a:rPr lang="de-DE" sz="2400" b="1"/>
              <a:t>					</a:t>
            </a:r>
          </a:p>
          <a:p>
            <a:r>
              <a:rPr lang="de-DE" sz="2400"/>
              <a:t>Klassenstundenplan</a:t>
            </a:r>
            <a:r>
              <a:rPr lang="de-DE" sz="2400" b="1"/>
              <a:t>		</a:t>
            </a:r>
          </a:p>
          <a:p>
            <a:endParaRPr lang="de-DE" sz="2400"/>
          </a:p>
          <a:p>
            <a:r>
              <a:rPr lang="de-DE" sz="2400"/>
              <a:t>Klassenlehrer </a:t>
            </a:r>
            <a:r>
              <a:rPr lang="de-DE" sz="2400" b="1"/>
              <a:t>			</a:t>
            </a:r>
          </a:p>
          <a:p>
            <a:endParaRPr lang="de-DE" sz="2400"/>
          </a:p>
          <a:p>
            <a:r>
              <a:rPr lang="de-DE" sz="2400"/>
              <a:t>Arbeiten</a:t>
            </a:r>
            <a:r>
              <a:rPr lang="de-DE" sz="2400" b="1"/>
              <a:t>				</a:t>
            </a:r>
          </a:p>
          <a:p>
            <a:r>
              <a:rPr lang="de-DE" sz="2400"/>
              <a:t>Noten</a:t>
            </a:r>
            <a:r>
              <a:rPr lang="de-DE" sz="2400" b="1"/>
              <a:t>				</a:t>
            </a:r>
          </a:p>
          <a:p>
            <a:endParaRPr lang="de-DE" sz="2400"/>
          </a:p>
          <a:p>
            <a:r>
              <a:rPr lang="de-DE" sz="2400"/>
              <a:t>Halbjahresinformation</a:t>
            </a:r>
            <a:r>
              <a:rPr lang="de-DE" sz="2400" b="1"/>
              <a:t>			</a:t>
            </a:r>
          </a:p>
          <a:p>
            <a:endParaRPr lang="de-DE" sz="2400" b="1"/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4860888" y="1311382"/>
            <a:ext cx="3886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/>
              <a:t>Kursstufe</a:t>
            </a:r>
            <a:r>
              <a:rPr lang="de-DE" sz="2400" b="1"/>
              <a:t>			</a:t>
            </a:r>
          </a:p>
          <a:p>
            <a:endParaRPr lang="de-DE" sz="2400" b="1"/>
          </a:p>
          <a:p>
            <a:r>
              <a:rPr lang="de-DE" sz="2400" b="1"/>
              <a:t>Kurse</a:t>
            </a:r>
          </a:p>
          <a:p>
            <a:endParaRPr lang="de-DE" sz="2400" b="1"/>
          </a:p>
          <a:p>
            <a:r>
              <a:rPr lang="de-DE" sz="2400" b="1"/>
              <a:t>Schülerstundenplan </a:t>
            </a:r>
          </a:p>
          <a:p>
            <a:endParaRPr lang="de-DE" sz="2400" b="1"/>
          </a:p>
          <a:p>
            <a:r>
              <a:rPr lang="de-DE" sz="2400" b="1"/>
              <a:t>Tutor</a:t>
            </a:r>
          </a:p>
          <a:p>
            <a:endParaRPr lang="de-DE" sz="2400" b="1"/>
          </a:p>
          <a:p>
            <a:r>
              <a:rPr lang="de-DE" sz="2400" b="1"/>
              <a:t>Klausuren</a:t>
            </a:r>
          </a:p>
          <a:p>
            <a:endParaRPr lang="de-DE" sz="2400" b="1"/>
          </a:p>
          <a:p>
            <a:r>
              <a:rPr lang="de-DE" sz="2400" b="1"/>
              <a:t>Punkte</a:t>
            </a:r>
          </a:p>
          <a:p>
            <a:endParaRPr lang="de-DE" sz="2400" b="1"/>
          </a:p>
          <a:p>
            <a:r>
              <a:rPr lang="de-DE" sz="2400" b="1"/>
              <a:t>Halbjahreszeugnis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8. Informationsmöglichkeiten</a:t>
            </a:r>
            <a:endParaRPr lang="de-DE" b="0" dirty="0"/>
          </a:p>
        </p:txBody>
      </p:sp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571329" y="806601"/>
            <a:ext cx="459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/>
              <a:t>www.ohg-lb.de</a:t>
            </a:r>
          </a:p>
        </p:txBody>
      </p:sp>
      <p:pic>
        <p:nvPicPr>
          <p:cNvPr id="3" name="Grafik 2" descr="Ein Bild, das Text, Screenshot, Multimedia-Software, Software enthält.&#10;&#10;Automatisch generierte Beschreibung">
            <a:extLst>
              <a:ext uri="{FF2B5EF4-FFF2-40B4-BE49-F238E27FC236}">
                <a16:creationId xmlns:a16="http://schemas.microsoft.com/office/drawing/2014/main" id="{BA7DA891-759E-5DC0-D201-D0C83E252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086" t="6172" r="16667" b="24162"/>
          <a:stretch/>
        </p:blipFill>
        <p:spPr bwMode="auto">
          <a:xfrm>
            <a:off x="312886" y="1452932"/>
            <a:ext cx="8704434" cy="4656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C2054C0-4472-8C62-40AD-8C774AD7229C}"/>
              </a:ext>
            </a:extLst>
          </p:cNvPr>
          <p:cNvSpPr/>
          <p:nvPr/>
        </p:nvSpPr>
        <p:spPr bwMode="auto">
          <a:xfrm>
            <a:off x="5350976" y="2030953"/>
            <a:ext cx="1645920" cy="445008"/>
          </a:xfrm>
          <a:prstGeom prst="ellips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DF57805E-FC8F-367C-7E35-B8A4C81AC5E9}"/>
              </a:ext>
            </a:extLst>
          </p:cNvPr>
          <p:cNvSpPr/>
          <p:nvPr/>
        </p:nvSpPr>
        <p:spPr bwMode="auto">
          <a:xfrm rot="6720000">
            <a:off x="4978018" y="3248189"/>
            <a:ext cx="1795272" cy="192024"/>
          </a:xfrm>
          <a:prstGeom prst="leftArrow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989D89DD-FF47-D427-9736-F2A556A4DC11}"/>
              </a:ext>
            </a:extLst>
          </p:cNvPr>
          <p:cNvSpPr/>
          <p:nvPr/>
        </p:nvSpPr>
        <p:spPr bwMode="auto">
          <a:xfrm rot="-3120000">
            <a:off x="2655560" y="2399034"/>
            <a:ext cx="1795272" cy="192024"/>
          </a:xfrm>
          <a:prstGeom prst="leftArrow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D029135-C18B-C951-3031-51C1A4E8AD04}"/>
              </a:ext>
            </a:extLst>
          </p:cNvPr>
          <p:cNvSpPr/>
          <p:nvPr/>
        </p:nvSpPr>
        <p:spPr bwMode="auto">
          <a:xfrm>
            <a:off x="1923591" y="3261504"/>
            <a:ext cx="2145792" cy="445008"/>
          </a:xfrm>
          <a:prstGeom prst="ellips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8. Informationsmöglichkeiten</a:t>
            </a:r>
            <a:endParaRPr lang="de-DE" b="0" dirty="0"/>
          </a:p>
        </p:txBody>
      </p:sp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-428415" y="757833"/>
            <a:ext cx="459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/>
              <a:t>www.ohg-lb.de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30B865-BB86-ED6F-FEC2-0BF36F751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4" t="6524" r="15554" b="12735"/>
          <a:stretch/>
        </p:blipFill>
        <p:spPr>
          <a:xfrm>
            <a:off x="323850" y="1404164"/>
            <a:ext cx="8689551" cy="5751990"/>
          </a:xfrm>
          <a:prstGeom prst="rect">
            <a:avLst/>
          </a:prstGeom>
        </p:spPr>
      </p:pic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80719DBF-9781-DBD6-BF1C-0537F9EE0C74}"/>
              </a:ext>
            </a:extLst>
          </p:cNvPr>
          <p:cNvSpPr/>
          <p:nvPr/>
        </p:nvSpPr>
        <p:spPr bwMode="auto">
          <a:xfrm rot="6720000">
            <a:off x="6264138" y="4745575"/>
            <a:ext cx="947928" cy="210312"/>
          </a:xfrm>
          <a:prstGeom prst="leftArrow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F000226-302A-E2F9-2843-0ACC058E3ACD}"/>
              </a:ext>
            </a:extLst>
          </p:cNvPr>
          <p:cNvSpPr/>
          <p:nvPr/>
        </p:nvSpPr>
        <p:spPr bwMode="auto">
          <a:xfrm>
            <a:off x="6337510" y="3057988"/>
            <a:ext cx="1645920" cy="445008"/>
          </a:xfrm>
          <a:prstGeom prst="ellips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3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8. Informationsmöglichkeiten</a:t>
            </a:r>
            <a:endParaRPr lang="de-DE" b="0" dirty="0"/>
          </a:p>
        </p:txBody>
      </p:sp>
      <p:grpSp>
        <p:nvGrpSpPr>
          <p:cNvPr id="2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9713" y="1131711"/>
            <a:ext cx="84423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err="1">
                <a:solidFill>
                  <a:srgbClr val="000000"/>
                </a:solidFill>
              </a:rPr>
              <a:t>Verordnung</a:t>
            </a:r>
            <a:r>
              <a:rPr lang="en-US" sz="2400">
                <a:solidFill>
                  <a:srgbClr val="000000"/>
                </a:solidFill>
              </a:rPr>
              <a:t> des </a:t>
            </a:r>
            <a:r>
              <a:rPr lang="en-US" sz="2400" err="1">
                <a:solidFill>
                  <a:srgbClr val="000000"/>
                </a:solidFill>
              </a:rPr>
              <a:t>Kultusministeriums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err="1">
                <a:solidFill>
                  <a:srgbClr val="000000"/>
                </a:solidFill>
              </a:rPr>
              <a:t>über</a:t>
            </a:r>
            <a:r>
              <a:rPr lang="en-US" sz="2400">
                <a:solidFill>
                  <a:srgbClr val="000000"/>
                </a:solidFill>
              </a:rPr>
              <a:t> die </a:t>
            </a:r>
            <a:r>
              <a:rPr lang="en-US" sz="2400" err="1">
                <a:solidFill>
                  <a:srgbClr val="000000"/>
                </a:solidFill>
              </a:rPr>
              <a:t>Jahrgangsstufen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err="1">
                <a:solidFill>
                  <a:srgbClr val="000000"/>
                </a:solidFill>
              </a:rPr>
              <a:t>sowie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err="1">
                <a:solidFill>
                  <a:srgbClr val="000000"/>
                </a:solidFill>
              </a:rPr>
              <a:t>über</a:t>
            </a:r>
            <a:r>
              <a:rPr lang="en-US" sz="2400">
                <a:solidFill>
                  <a:srgbClr val="000000"/>
                </a:solidFill>
              </a:rPr>
              <a:t> die </a:t>
            </a:r>
            <a:r>
              <a:rPr lang="en-US" sz="2400" err="1">
                <a:solidFill>
                  <a:srgbClr val="000000"/>
                </a:solidFill>
              </a:rPr>
              <a:t>Abiturprüfung</a:t>
            </a:r>
            <a:r>
              <a:rPr lang="en-US" sz="2400">
                <a:solidFill>
                  <a:srgbClr val="000000"/>
                </a:solidFill>
              </a:rPr>
              <a:t> an </a:t>
            </a:r>
            <a:r>
              <a:rPr lang="en-US" sz="2400" err="1">
                <a:solidFill>
                  <a:srgbClr val="000000"/>
                </a:solidFill>
              </a:rPr>
              <a:t>Gymnasien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err="1">
                <a:solidFill>
                  <a:srgbClr val="000000"/>
                </a:solidFill>
              </a:rPr>
              <a:t>der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err="1">
                <a:solidFill>
                  <a:srgbClr val="000000"/>
                </a:solidFill>
              </a:rPr>
              <a:t>Normalform</a:t>
            </a:r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pPr algn="ctr"/>
            <a:r>
              <a:rPr lang="en-US" sz="2400">
                <a:solidFill>
                  <a:srgbClr val="000000"/>
                </a:solidFill>
              </a:rPr>
              <a:t>www.kultusportal-bw.de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pPr algn="ctr"/>
            <a:r>
              <a:rPr lang="en-US" sz="2400">
                <a:solidFill>
                  <a:srgbClr val="000000"/>
                </a:solidFill>
              </a:rPr>
              <a:t>www.bildung-staerkt-menschen.de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endParaRPr lang="de-DE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0707E-EFFE-997E-1C84-3BD1D25A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Ablauf: Kurswahl und individuelle Beratung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E270A46-FE1F-DDEC-19EF-D72D25ECA7F8}"/>
              </a:ext>
            </a:extLst>
          </p:cNvPr>
          <p:cNvSpPr txBox="1"/>
          <p:nvPr/>
        </p:nvSpPr>
        <p:spPr>
          <a:xfrm>
            <a:off x="927100" y="1701800"/>
            <a:ext cx="652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Kurswahlplan nach Klassen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71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061526" y="2786843"/>
            <a:ext cx="4662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8571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2. Kurswahl</a:t>
            </a:r>
            <a:endParaRPr lang="de-DE" b="0" dirty="0"/>
          </a:p>
        </p:txBody>
      </p:sp>
      <p:grpSp>
        <p:nvGrpSpPr>
          <p:cNvPr id="8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9713" y="764750"/>
            <a:ext cx="8442374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e-DE" sz="2400" b="1"/>
              <a:t>Leistungsfächer     5 – stündig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b="1"/>
              <a:t>Vermittlung erweiterter und exemplarisch vertiefter Kenntnisse und Kompetenzen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b="1">
                <a:solidFill>
                  <a:srgbClr val="FF0000"/>
                </a:solidFill>
              </a:rPr>
              <a:t>Die Leistungsfächer sollten nach Begabung, Neigung und Interesse gewählt werden!!!</a:t>
            </a:r>
          </a:p>
          <a:p>
            <a:pPr marL="342900" indent="-342900">
              <a:spcBef>
                <a:spcPct val="50000"/>
              </a:spcBef>
            </a:pPr>
            <a:endParaRPr lang="de-DE" b="1"/>
          </a:p>
        </p:txBody>
      </p:sp>
      <p:sp>
        <p:nvSpPr>
          <p:cNvPr id="2" name="Rechteck 1"/>
          <p:cNvSpPr/>
          <p:nvPr/>
        </p:nvSpPr>
        <p:spPr bwMode="auto">
          <a:xfrm>
            <a:off x="507076" y="2851263"/>
            <a:ext cx="2601884" cy="5902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 bwMode="auto">
          <a:xfrm>
            <a:off x="3458095" y="2851263"/>
            <a:ext cx="2269374" cy="5902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6126480" y="2851263"/>
            <a:ext cx="2011680" cy="59020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389439" y="2974168"/>
            <a:ext cx="55816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/>
              <a:t>LF 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22865" y="2986637"/>
            <a:ext cx="55816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/>
              <a:t>LF 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49687" y="296169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LF 3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507076" y="3773976"/>
            <a:ext cx="5220393" cy="13050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579116" y="3964860"/>
            <a:ext cx="388234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Deutsch, Mathematik</a:t>
            </a:r>
          </a:p>
          <a:p>
            <a:r>
              <a:rPr lang="de-DE" dirty="0"/>
              <a:t>eine Fremdsprache (F/E) oder eine Naturwissenschaft  (</a:t>
            </a:r>
            <a:r>
              <a:rPr lang="de-DE" dirty="0" err="1"/>
              <a:t>Ph</a:t>
            </a:r>
            <a:r>
              <a:rPr lang="de-DE" dirty="0"/>
              <a:t>/</a:t>
            </a:r>
            <a:r>
              <a:rPr lang="de-DE" dirty="0" err="1"/>
              <a:t>Ch</a:t>
            </a:r>
            <a:r>
              <a:rPr lang="de-DE" dirty="0"/>
              <a:t>/Bio)</a:t>
            </a:r>
            <a:endParaRPr lang="de-DE" dirty="0">
              <a:cs typeface="Calibri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126480" y="3773976"/>
            <a:ext cx="2011680" cy="1305098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368156" y="4032106"/>
            <a:ext cx="15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Fach aus dem Pflichtbereich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48343" y="5494713"/>
            <a:ext cx="7749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Hinweis: Durch die Wahl der Leistungsfächer ergeben sich Konsequenzen für die </a:t>
            </a:r>
          </a:p>
          <a:p>
            <a:r>
              <a:rPr lang="de-DE"/>
              <a:t>mündlichen Prüfungsfächer im Abitur und die restliche Kurswahl.</a:t>
            </a:r>
          </a:p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 animBg="1"/>
      <p:bldP spid="10" grpId="0"/>
      <p:bldP spid="12" grpId="0" animBg="1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  <a:noFill/>
          <a:ln/>
        </p:spPr>
        <p:txBody>
          <a:bodyPr/>
          <a:lstStyle/>
          <a:p>
            <a:r>
              <a:rPr lang="de-DE" noProof="1"/>
              <a:t>2. Glossar</a:t>
            </a:r>
            <a:endParaRPr lang="de-DE" b="0" dirty="0"/>
          </a:p>
        </p:txBody>
      </p:sp>
      <p:grpSp>
        <p:nvGrpSpPr>
          <p:cNvPr id="8" name="Gruppieren 76"/>
          <p:cNvGrpSpPr/>
          <p:nvPr/>
        </p:nvGrpSpPr>
        <p:grpSpPr>
          <a:xfrm>
            <a:off x="9159185" y="264462"/>
            <a:ext cx="297657" cy="962022"/>
            <a:chOff x="9144000" y="569121"/>
            <a:chExt cx="297657" cy="962022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144000" y="569121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 flipH="1" flipV="1">
              <a:off x="8960646" y="1050133"/>
              <a:ext cx="962021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9144000" y="1531143"/>
              <a:ext cx="297656" cy="0"/>
            </a:xfrm>
            <a:prstGeom prst="line">
              <a:avLst/>
            </a:prstGeom>
            <a:ln w="3175">
              <a:solidFill>
                <a:srgbClr val="AFAFA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FE80D2C7-9D8C-F2D5-B7B2-D0CCD738DB80}"/>
              </a:ext>
            </a:extLst>
          </p:cNvPr>
          <p:cNvSpPr txBox="1"/>
          <p:nvPr/>
        </p:nvSpPr>
        <p:spPr>
          <a:xfrm>
            <a:off x="647700" y="1346200"/>
            <a:ext cx="7302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Leistungsfächer</a:t>
            </a:r>
            <a:r>
              <a:rPr lang="de-DE" sz="2000" dirty="0"/>
              <a:t>: 5-stündige Kurse </a:t>
            </a:r>
          </a:p>
          <a:p>
            <a:pPr>
              <a:lnSpc>
                <a:spcPct val="150000"/>
              </a:lnSpc>
            </a:pPr>
            <a:r>
              <a:rPr lang="de-DE" sz="2000" b="1" dirty="0"/>
              <a:t>Basisfächer</a:t>
            </a:r>
            <a:r>
              <a:rPr lang="de-DE" sz="2000" dirty="0"/>
              <a:t>: 3-stündige Kurse</a:t>
            </a:r>
          </a:p>
          <a:p>
            <a:endParaRPr lang="de-DE" sz="2000" dirty="0"/>
          </a:p>
          <a:p>
            <a:r>
              <a:rPr lang="de-DE" sz="2000" b="1" dirty="0"/>
              <a:t>Klammern</a:t>
            </a:r>
            <a:r>
              <a:rPr lang="de-DE" sz="2000" dirty="0"/>
              <a:t>: Kursnoten, die nicht anrechnungspflichtig sind, können nicht gewertet werden. </a:t>
            </a:r>
          </a:p>
          <a:p>
            <a:endParaRPr lang="de-DE" sz="2000" dirty="0"/>
          </a:p>
          <a:p>
            <a:r>
              <a:rPr lang="de-DE" sz="2000" b="1" dirty="0"/>
              <a:t>Kolloquium</a:t>
            </a:r>
            <a:r>
              <a:rPr lang="de-DE" sz="2000" dirty="0"/>
              <a:t>: wissenschaftliches Gespräch zwischen Lehrer (Prüfer) und Schüler (Prüfling) zu einem Prüfungsinhalt. </a:t>
            </a:r>
          </a:p>
          <a:p>
            <a:endParaRPr lang="de-DE" sz="2000" dirty="0"/>
          </a:p>
          <a:p>
            <a:r>
              <a:rPr lang="de-DE" sz="2000" b="1" dirty="0"/>
              <a:t>Dokumentation</a:t>
            </a:r>
            <a:r>
              <a:rPr lang="de-DE" sz="2000" dirty="0"/>
              <a:t>: Ausarbeitung/Hausarbeit eines Themas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7170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7792" y="214075"/>
            <a:ext cx="8352928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63538" indent="-363538" algn="l" eaLnBrk="1" hangingPunct="1"/>
            <a:r>
              <a:rPr lang="de-DE" altLang="de-DE" sz="2800" b="1" kern="0" dirty="0">
                <a:solidFill>
                  <a:schemeClr val="tx1"/>
                </a:solidFill>
              </a:rPr>
              <a:t>2. Kurswahl: Belegungspflicht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7792" y="1207657"/>
            <a:ext cx="39988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latin typeface="+mj-lt"/>
              </a:rPr>
              <a:t>Belegungspflicht (Anzahl Kurse)</a:t>
            </a:r>
            <a:endParaRPr lang="de-DE" b="1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9529" y="1596476"/>
            <a:ext cx="4005772" cy="5124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500" b="1"/>
              <a:t>a</a:t>
            </a:r>
            <a:r>
              <a:rPr lang="de-DE" sz="1500" b="1">
                <a:latin typeface="+mn-lt"/>
              </a:rPr>
              <a:t>ls Basisfach BF (wenn nicht Leistungsfach LF):</a:t>
            </a:r>
            <a:br>
              <a:rPr lang="de-DE" sz="1500">
                <a:latin typeface="+mn-lt"/>
              </a:rPr>
            </a:br>
            <a:endParaRPr lang="de-DE" sz="150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Deutsch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Mathematik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Fremdsprache (4) (ab Kl. 8)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Naturwissenschaft NW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eine weitere FS/NW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BK/Mus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Geschichte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err="1">
                <a:latin typeface="+mn-lt"/>
              </a:rPr>
              <a:t>Geo</a:t>
            </a:r>
            <a:r>
              <a:rPr lang="de-DE">
                <a:latin typeface="+mn-lt"/>
              </a:rPr>
              <a:t>/GK (2+2), (Ausnahme bei LF WI)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Religion/Ethik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Sport (4)</a:t>
            </a:r>
          </a:p>
          <a:p>
            <a:pPr>
              <a:spcAft>
                <a:spcPts val="300"/>
              </a:spcAft>
            </a:pPr>
            <a:endParaRPr lang="de-DE" sz="150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→"/>
            </a:pPr>
            <a:r>
              <a:rPr lang="de-DE" b="1">
                <a:latin typeface="+mn-lt"/>
                <a:sym typeface="Wingdings" panose="05000000000000000000" pitchFamily="2" charset="2"/>
              </a:rPr>
              <a:t>12 Kurse in LF (3 LF in 4 Halbjahren)</a:t>
            </a:r>
            <a:br>
              <a:rPr lang="de-DE" b="1">
                <a:latin typeface="+mn-lt"/>
                <a:sym typeface="Wingdings" panose="05000000000000000000" pitchFamily="2" charset="2"/>
              </a:rPr>
            </a:br>
            <a:r>
              <a:rPr lang="de-DE" b="1">
                <a:latin typeface="+mn-lt"/>
                <a:sym typeface="Wingdings" panose="05000000000000000000" pitchFamily="2" charset="2"/>
              </a:rPr>
              <a:t>+ mindestens 30 weitere Kurse in Basisfächern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→"/>
            </a:pPr>
            <a:r>
              <a:rPr lang="de-DE" b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mindestens 42 </a:t>
            </a:r>
            <a:r>
              <a:rPr lang="de-DE" b="1">
                <a:latin typeface="+mn-lt"/>
                <a:sym typeface="Wingdings" panose="05000000000000000000" pitchFamily="2" charset="2"/>
              </a:rPr>
              <a:t>Kurse insgesamt</a:t>
            </a:r>
            <a:endParaRPr lang="de-DE" b="1"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E666C7-B38A-4523-9A05-F53A3AD0BFC9}"/>
              </a:ext>
            </a:extLst>
          </p:cNvPr>
          <p:cNvSpPr txBox="1"/>
          <p:nvPr/>
        </p:nvSpPr>
        <p:spPr>
          <a:xfrm>
            <a:off x="5159230" y="1607767"/>
            <a:ext cx="29109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>
                <a:hlinkClick r:id="rId3"/>
              </a:rPr>
              <a:t>Link zum online Formular</a:t>
            </a:r>
          </a:p>
        </p:txBody>
      </p:sp>
    </p:spTree>
    <p:extLst>
      <p:ext uri="{BB962C8B-B14F-4D97-AF65-F5344CB8AC3E}">
        <p14:creationId xmlns:p14="http://schemas.microsoft.com/office/powerpoint/2010/main" val="19339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7792" y="214075"/>
            <a:ext cx="8352928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63538" indent="-363538" algn="l" eaLnBrk="1" hangingPunct="1"/>
            <a:r>
              <a:rPr lang="de-DE" altLang="de-DE" sz="2800" b="1" kern="0" dirty="0">
                <a:solidFill>
                  <a:schemeClr val="tx1"/>
                </a:solidFill>
              </a:rPr>
              <a:t>2. Kurswahl: Wahlbeispiel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7792" y="1207657"/>
            <a:ext cx="39988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latin typeface="+mj-lt"/>
              </a:rPr>
              <a:t>Belegungspflicht (Anzahl Kurse)</a:t>
            </a:r>
            <a:endParaRPr lang="de-DE" b="1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9529" y="1596476"/>
            <a:ext cx="4005772" cy="5124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500" b="1"/>
              <a:t>a</a:t>
            </a:r>
            <a:r>
              <a:rPr lang="de-DE" sz="1500" b="1">
                <a:latin typeface="+mn-lt"/>
              </a:rPr>
              <a:t>ls Basisfach BF (wenn nicht Leistungsfach LF):</a:t>
            </a:r>
            <a:br>
              <a:rPr lang="de-DE" sz="1500">
                <a:latin typeface="+mn-lt"/>
              </a:rPr>
            </a:br>
            <a:endParaRPr lang="de-DE" sz="150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Deutsch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Mathematik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Fremdsprache (4) (ab Kl. 8)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Naturwissenschaft NW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eine weitere FS/NW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BK/Mus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Geschichte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err="1">
                <a:latin typeface="+mn-lt"/>
              </a:rPr>
              <a:t>Geo</a:t>
            </a:r>
            <a:r>
              <a:rPr lang="de-DE">
                <a:latin typeface="+mn-lt"/>
              </a:rPr>
              <a:t>/GK (2+2), (Ausnahme bei LF WI)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Religion/Ethik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Sport (4)</a:t>
            </a:r>
          </a:p>
          <a:p>
            <a:pPr>
              <a:spcAft>
                <a:spcPts val="300"/>
              </a:spcAft>
            </a:pPr>
            <a:endParaRPr lang="de-DE" sz="150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→"/>
            </a:pPr>
            <a:r>
              <a:rPr lang="de-DE" b="1">
                <a:latin typeface="+mn-lt"/>
                <a:sym typeface="Wingdings" panose="05000000000000000000" pitchFamily="2" charset="2"/>
              </a:rPr>
              <a:t>12 Kurse in LF (3 LF in 4 Halbjahren)</a:t>
            </a:r>
            <a:br>
              <a:rPr lang="de-DE" b="1">
                <a:latin typeface="+mn-lt"/>
                <a:sym typeface="Wingdings" panose="05000000000000000000" pitchFamily="2" charset="2"/>
              </a:rPr>
            </a:br>
            <a:r>
              <a:rPr lang="de-DE" b="1">
                <a:latin typeface="+mn-lt"/>
                <a:sym typeface="Wingdings" panose="05000000000000000000" pitchFamily="2" charset="2"/>
              </a:rPr>
              <a:t>+ mindestens 30 weitere Kurse in Basisfächern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→"/>
            </a:pPr>
            <a:r>
              <a:rPr lang="de-DE" b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mindestens 42 </a:t>
            </a:r>
            <a:r>
              <a:rPr lang="de-DE" b="1">
                <a:latin typeface="+mn-lt"/>
                <a:sym typeface="Wingdings" panose="05000000000000000000" pitchFamily="2" charset="2"/>
              </a:rPr>
              <a:t>Kurse insgesamt</a:t>
            </a:r>
            <a:endParaRPr lang="de-DE" b="1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13211" y="749050"/>
            <a:ext cx="3998845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>
                <a:latin typeface="+mj-lt"/>
              </a:rPr>
              <a:t>Beispiel</a:t>
            </a:r>
            <a:endParaRPr lang="de-DE" b="1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14948" y="1207657"/>
            <a:ext cx="4005772" cy="1238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/>
              <a:t>Leistungsfächer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Mathematik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Physik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/>
              <a:t>Sport (4)</a:t>
            </a:r>
          </a:p>
        </p:txBody>
      </p:sp>
      <p:sp>
        <p:nvSpPr>
          <p:cNvPr id="2" name="Rechteck 1"/>
          <p:cNvSpPr/>
          <p:nvPr/>
        </p:nvSpPr>
        <p:spPr>
          <a:xfrm>
            <a:off x="4713210" y="2519389"/>
            <a:ext cx="3998845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b="1"/>
              <a:t>Pflicht - Basisfächer</a:t>
            </a:r>
            <a:r>
              <a:rPr lang="de-DE"/>
              <a:t> (Belegungspflicht)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/>
              <a:t>Deutsch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/>
              <a:t>Englisch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/>
              <a:t>Biologie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/>
              <a:t>Musik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/>
              <a:t>Geschichte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err="1"/>
              <a:t>Geo</a:t>
            </a:r>
            <a:r>
              <a:rPr lang="de-DE"/>
              <a:t>/GK (2+2)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/>
              <a:t>Ethik (4)</a:t>
            </a:r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de-DE" b="1"/>
              <a:t>40 Kurse werden belegt &lt; 42!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06283" y="5522264"/>
            <a:ext cx="4005772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de-DE" b="1"/>
              <a:t>Wahl - Basisfächer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Informatik (4)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de-DE" b="1"/>
              <a:t>44 Kurse werden belegt </a:t>
            </a:r>
            <a:r>
              <a:rPr lang="de-DE" b="1">
                <a:sym typeface="Wingdings" panose="05000000000000000000" pitchFamily="2" charset="2"/>
              </a:rPr>
              <a:t>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25361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2" indent="0" eaLnBrk="1" hangingPunct="1">
              <a:buClr>
                <a:srgbClr val="595959"/>
              </a:buClr>
              <a:buNone/>
              <a:tabLst>
                <a:tab pos="534988" algn="l"/>
              </a:tabLst>
              <a:defRPr/>
            </a:pPr>
            <a:endParaRPr lang="de-DE" altLang="de-DE" sz="2800">
              <a:latin typeface="Calibri" pitchFamily="34" charset="0"/>
            </a:endParaRPr>
          </a:p>
          <a:p>
            <a:pPr marL="400050" lvl="2" indent="0" eaLnBrk="1" hangingPunct="1">
              <a:buClr>
                <a:srgbClr val="595959"/>
              </a:buClr>
              <a:buNone/>
              <a:tabLst>
                <a:tab pos="534988" algn="l"/>
              </a:tabLst>
              <a:defRPr/>
            </a:pPr>
            <a:endParaRPr lang="de-DE" altLang="de-DE" sz="2800">
              <a:latin typeface="Calibri" pitchFamily="34" charset="0"/>
            </a:endParaRPr>
          </a:p>
          <a:p>
            <a:pPr marL="0" lvl="1" indent="0" eaLnBrk="1" hangingPunct="1">
              <a:buClr>
                <a:srgbClr val="595959"/>
              </a:buClr>
              <a:buFontTx/>
              <a:buNone/>
              <a:tabLst>
                <a:tab pos="534988" algn="l"/>
              </a:tabLst>
              <a:defRPr/>
            </a:pPr>
            <a:endParaRPr lang="de-DE" altLang="de-DE" sz="3200">
              <a:latin typeface="Calibri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4567" y="474785"/>
            <a:ext cx="7772400" cy="576000"/>
          </a:xfrm>
        </p:spPr>
        <p:txBody>
          <a:bodyPr>
            <a:normAutofit fontScale="90000"/>
          </a:bodyPr>
          <a:lstStyle/>
          <a:p>
            <a:r>
              <a:rPr lang="de-DE" altLang="de-DE" sz="2800" b="1" dirty="0">
                <a:latin typeface="+mn-lt"/>
              </a:rPr>
              <a:t>2. Kurswahl: Leistungsfächer, Basisfächer, Wahlfächer</a:t>
            </a:r>
            <a:endParaRPr lang="de-DE" sz="3000" b="1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8000" y="1156389"/>
            <a:ext cx="576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+mn-lt"/>
              </a:rPr>
              <a:t>Übersicht:</a:t>
            </a:r>
          </a:p>
        </p:txBody>
      </p:sp>
      <p:graphicFrame>
        <p:nvGraphicFramePr>
          <p:cNvPr id="9" name="Tabel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93014066"/>
              </p:ext>
            </p:extLst>
          </p:nvPr>
        </p:nvGraphicFramePr>
        <p:xfrm>
          <a:off x="174567" y="1617704"/>
          <a:ext cx="8861368" cy="513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4862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3 Leistungsfächer</a:t>
                      </a:r>
                      <a:endParaRPr lang="de-DE" sz="1800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>
                          <a:solidFill>
                            <a:schemeClr val="tx1"/>
                          </a:solidFill>
                        </a:rPr>
                        <a:t>5-stündig</a:t>
                      </a:r>
                      <a:endParaRPr lang="de-DE" sz="180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Basisfächer</a:t>
                      </a:r>
                    </a:p>
                    <a:p>
                      <a:endParaRPr lang="de-DE" sz="18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3-stündig:</a:t>
                      </a:r>
                    </a:p>
                  </a:txBody>
                  <a:tcPr marL="91449" marR="91449" marT="45711" marB="4571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Basisfächer</a:t>
                      </a:r>
                    </a:p>
                    <a:p>
                      <a:endParaRPr lang="de-DE" sz="1800"/>
                    </a:p>
                    <a:p>
                      <a:pPr marL="0" algn="l" defTabSz="457200" rtl="0" eaLnBrk="1" latinLnBrk="0" hangingPunct="1"/>
                      <a:r>
                        <a:rPr lang="de-DE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2-stündig: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zusätzliche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Belegpflicht:</a:t>
                      </a:r>
                    </a:p>
                  </a:txBody>
                  <a:tcPr marL="91449" marR="91449" marT="45711" marB="4571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294">
                <a:tc>
                  <a:txBody>
                    <a:bodyPr/>
                    <a:lstStyle/>
                    <a:p>
                      <a:r>
                        <a:rPr lang="de-DE" sz="1800" u="sng"/>
                        <a:t>2</a:t>
                      </a:r>
                      <a:r>
                        <a:rPr lang="de-DE" sz="1800" u="sng" baseline="0"/>
                        <a:t> Fächer aus</a:t>
                      </a:r>
                      <a:r>
                        <a:rPr lang="de-DE" sz="1800" baseline="0"/>
                        <a:t>:</a:t>
                      </a:r>
                    </a:p>
                    <a:p>
                      <a:r>
                        <a:rPr lang="de-DE" sz="1800"/>
                        <a:t>Deutsch</a:t>
                      </a:r>
                    </a:p>
                    <a:p>
                      <a:r>
                        <a:rPr lang="de-DE" sz="1800"/>
                        <a:t>Mathematik</a:t>
                      </a:r>
                    </a:p>
                    <a:p>
                      <a:r>
                        <a:rPr lang="de-DE" sz="1800"/>
                        <a:t>Fremdsprache</a:t>
                      </a:r>
                      <a:endParaRPr lang="de-DE" sz="1800" baseline="3000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/>
                        <a:t>Naturwissenschaft</a:t>
                      </a:r>
                      <a:endParaRPr lang="de-DE" sz="1800" baseline="30000"/>
                    </a:p>
                  </a:txBody>
                  <a:tcPr marL="91449" marR="91449" marT="45711" marB="45711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de-DE" sz="1800"/>
                    </a:p>
                    <a:p>
                      <a:r>
                        <a:rPr lang="de-DE" sz="1800"/>
                        <a:t>Deutsch</a:t>
                      </a:r>
                    </a:p>
                    <a:p>
                      <a:r>
                        <a:rPr lang="de-DE" sz="1800"/>
                        <a:t>Mathematik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/>
                        <a:t>Fremdsprachen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Naturwissenschaften</a:t>
                      </a:r>
                      <a:endParaRPr lang="de-DE" sz="1800" baseline="30000">
                        <a:solidFill>
                          <a:schemeClr val="tx1"/>
                        </a:solidFill>
                      </a:endParaRPr>
                    </a:p>
                    <a:p>
                      <a:endParaRPr lang="de-DE" sz="1800"/>
                    </a:p>
                    <a:p>
                      <a:endParaRPr lang="de-DE" sz="180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/>
                    </a:p>
                  </a:txBody>
                  <a:tcPr marL="91449" marR="91449" marT="45711" marB="45711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800"/>
                        <a:t>Bildende Kunst </a:t>
                      </a:r>
                    </a:p>
                    <a:p>
                      <a:r>
                        <a:rPr lang="de-DE" sz="1800"/>
                        <a:t>Musik</a:t>
                      </a:r>
                    </a:p>
                    <a:p>
                      <a:r>
                        <a:rPr lang="de-DE" sz="1800"/>
                        <a:t>Geschichte</a:t>
                      </a:r>
                    </a:p>
                    <a:p>
                      <a:r>
                        <a:rPr lang="de-DE" sz="1800" err="1"/>
                        <a:t>Geo</a:t>
                      </a:r>
                      <a:r>
                        <a:rPr lang="de-DE" sz="1800"/>
                        <a:t>/GK</a:t>
                      </a:r>
                    </a:p>
                    <a:p>
                      <a:r>
                        <a:rPr lang="de-DE" sz="1800"/>
                        <a:t>Religion / Ethik</a:t>
                      </a:r>
                    </a:p>
                    <a:p>
                      <a:r>
                        <a:rPr lang="de-DE" sz="1800"/>
                        <a:t>Sport</a:t>
                      </a:r>
                    </a:p>
                    <a:p>
                      <a:endParaRPr lang="de-DE" sz="1800"/>
                    </a:p>
                    <a:p>
                      <a:r>
                        <a:rPr lang="de-DE" sz="1800"/>
                        <a:t>Wahlfächer</a:t>
                      </a:r>
                      <a:r>
                        <a:rPr lang="de-DE" sz="1800" baseline="0"/>
                        <a:t> wie</a:t>
                      </a:r>
                      <a:endParaRPr lang="de-DE" sz="1800"/>
                    </a:p>
                    <a:p>
                      <a:r>
                        <a:rPr lang="de-DE" sz="1800" i="1" baseline="0"/>
                        <a:t>Psychologie</a:t>
                      </a:r>
                    </a:p>
                    <a:p>
                      <a:r>
                        <a:rPr lang="de-DE" sz="1800" i="1" baseline="0"/>
                        <a:t>Informatik</a:t>
                      </a:r>
                    </a:p>
                    <a:p>
                      <a:r>
                        <a:rPr lang="de-DE" sz="1800" i="1" baseline="0"/>
                        <a:t>Vertiefungskurs Mathe</a:t>
                      </a:r>
                    </a:p>
                  </a:txBody>
                  <a:tcPr marL="91449" marR="91449" marT="45711" marB="45711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/>
                        <a:t>2 </a:t>
                      </a:r>
                      <a:r>
                        <a:rPr lang="de-DE" sz="1800" err="1"/>
                        <a:t>Fremdspr</a:t>
                      </a:r>
                      <a:r>
                        <a:rPr lang="de-DE" sz="1800"/>
                        <a:t>.</a:t>
                      </a:r>
                      <a:r>
                        <a:rPr lang="de-DE" sz="1800" baseline="30000"/>
                        <a:t> </a:t>
                      </a:r>
                      <a:r>
                        <a:rPr lang="de-DE" sz="1800"/>
                        <a:t> +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/>
                        <a:t>1 </a:t>
                      </a:r>
                      <a:r>
                        <a:rPr lang="de-DE" sz="1800" err="1"/>
                        <a:t>Naturwiss</a:t>
                      </a:r>
                      <a:r>
                        <a:rPr lang="de-DE" sz="180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/>
                        <a:t>oder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/>
                        <a:t>1 </a:t>
                      </a:r>
                      <a:r>
                        <a:rPr lang="de-DE" sz="1800" err="1"/>
                        <a:t>Fremdspr</a:t>
                      </a:r>
                      <a:r>
                        <a:rPr lang="de-DE" sz="1800"/>
                        <a:t>.</a:t>
                      </a:r>
                      <a:r>
                        <a:rPr lang="de-DE" sz="1800" baseline="30000"/>
                        <a:t> </a:t>
                      </a:r>
                      <a:r>
                        <a:rPr lang="de-DE" sz="1800"/>
                        <a:t> +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/>
                        <a:t>2 </a:t>
                      </a:r>
                      <a:r>
                        <a:rPr lang="de-DE" sz="1800" err="1"/>
                        <a:t>Naturwiss</a:t>
                      </a:r>
                      <a:r>
                        <a:rPr lang="de-DE" sz="1800"/>
                        <a:t>.</a:t>
                      </a:r>
                      <a:endParaRPr lang="de-DE" sz="1800" baseline="3000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/>
                        <a:t>(unabhängig vom Profil der Mittelstufe)</a:t>
                      </a:r>
                    </a:p>
                    <a:p>
                      <a:endParaRPr lang="de-DE" sz="1800" baseline="0"/>
                    </a:p>
                  </a:txBody>
                  <a:tcPr marL="91449" marR="91449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3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/>
                        <a:t>3. „Frei“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/>
                        <a:t>(unter der Voraussetzung,</a:t>
                      </a:r>
                      <a:r>
                        <a:rPr lang="de-DE" sz="1050" baseline="0"/>
                        <a:t> dass alle 3 Aufgabenfelder in der Abiturprüfung abgedeckt und M sowie D schriftl. oder </a:t>
                      </a:r>
                      <a:r>
                        <a:rPr lang="de-DE" sz="1050" baseline="0" err="1"/>
                        <a:t>mündl</a:t>
                      </a:r>
                      <a:r>
                        <a:rPr lang="de-DE" sz="1050" baseline="0"/>
                        <a:t>. Prüfungsfächer sind)</a:t>
                      </a:r>
                      <a:endParaRPr lang="de-DE" sz="1050"/>
                    </a:p>
                  </a:txBody>
                  <a:tcPr marL="91449" marR="91449" marT="45711" marB="45711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 Kurse</a:t>
                      </a:r>
                    </a:p>
                  </a:txBody>
                  <a:tcPr marL="91449" marR="91449" marT="45711" marB="45711" anchor="ctr">
                    <a:solidFill>
                      <a:srgbClr val="EED0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</a:rPr>
                        <a:t>+ mind. 30 Kurse   =    mindestens 42 Kurse</a:t>
                      </a:r>
                    </a:p>
                  </a:txBody>
                  <a:tcPr marL="91449" marR="91449" marT="45711" marB="45711" anchor="ctr">
                    <a:solidFill>
                      <a:srgbClr val="EED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baseline="0"/>
                    </a:p>
                  </a:txBody>
                  <a:tcPr marL="91449" marR="91449" marT="45711" marB="45711" anchor="ctr">
                    <a:solidFill>
                      <a:srgbClr val="EED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baseline="0"/>
                    </a:p>
                  </a:txBody>
                  <a:tcPr marL="91449" marR="91449" marT="45711" marB="45711" anchor="ctr">
                    <a:solidFill>
                      <a:srgbClr val="EE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0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307301"/>
            <a:ext cx="8352928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63538" indent="-363538" algn="l" eaLnBrk="1" hangingPunct="1"/>
            <a:r>
              <a:rPr lang="de-DE" altLang="de-DE" sz="2800" b="1" kern="0" dirty="0">
                <a:solidFill>
                  <a:schemeClr val="tx1"/>
                </a:solidFill>
              </a:rPr>
              <a:t>3. Leistungsbewertung - Anrechnungspflicht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7792" y="1207657"/>
            <a:ext cx="39988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latin typeface="+mj-lt"/>
              </a:rPr>
              <a:t>Belegungspflicht</a:t>
            </a:r>
            <a:endParaRPr lang="de-DE" b="1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9529" y="1596476"/>
            <a:ext cx="4005772" cy="4939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500" b="1">
                <a:latin typeface="+mn-lt"/>
              </a:rPr>
              <a:t>als Basisfach (wenn nicht LF):</a:t>
            </a:r>
            <a:br>
              <a:rPr lang="de-DE" sz="1500">
                <a:latin typeface="+mn-lt"/>
              </a:rPr>
            </a:br>
            <a:endParaRPr lang="de-DE" sz="150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Deutsch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Mathematik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FS (4) (ab Kl. 8)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NW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eine weitere FS/NW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b="1">
                <a:latin typeface="+mn-lt"/>
              </a:rPr>
              <a:t>BK/Mus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Geschichte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err="1">
                <a:latin typeface="+mn-lt"/>
              </a:rPr>
              <a:t>Geo</a:t>
            </a:r>
            <a:r>
              <a:rPr lang="de-DE">
                <a:latin typeface="+mn-lt"/>
              </a:rPr>
              <a:t>/GK (2+2), (Ausnahme bei LF WI)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b="1">
                <a:latin typeface="+mn-lt"/>
              </a:rPr>
              <a:t>Religion/Ethik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b="1">
                <a:latin typeface="+mn-lt"/>
              </a:rPr>
              <a:t>Sport (4)</a:t>
            </a:r>
          </a:p>
          <a:p>
            <a:pPr>
              <a:spcAft>
                <a:spcPts val="300"/>
              </a:spcAft>
            </a:pPr>
            <a:endParaRPr lang="de-DE" sz="150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→"/>
            </a:pPr>
            <a:r>
              <a:rPr lang="de-DE" sz="1500" b="1">
                <a:latin typeface="+mn-lt"/>
                <a:sym typeface="Wingdings" panose="05000000000000000000" pitchFamily="2" charset="2"/>
              </a:rPr>
              <a:t>12 Kurse in LF (3 LF in 4 Halbjahren)</a:t>
            </a:r>
            <a:br>
              <a:rPr lang="de-DE" sz="1500" b="1">
                <a:latin typeface="+mn-lt"/>
                <a:sym typeface="Wingdings" panose="05000000000000000000" pitchFamily="2" charset="2"/>
              </a:rPr>
            </a:br>
            <a:r>
              <a:rPr lang="de-DE" sz="1500" b="1">
                <a:latin typeface="+mn-lt"/>
                <a:sym typeface="Wingdings" panose="05000000000000000000" pitchFamily="2" charset="2"/>
              </a:rPr>
              <a:t>+ mindestens 30 weitere Kurse in Basisfächern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→"/>
            </a:pPr>
            <a:r>
              <a:rPr lang="de-DE" sz="1500" b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mindestens 42 </a:t>
            </a:r>
            <a:r>
              <a:rPr lang="de-DE" sz="1500" b="1">
                <a:latin typeface="+mn-lt"/>
                <a:sym typeface="Wingdings" panose="05000000000000000000" pitchFamily="2" charset="2"/>
              </a:rPr>
              <a:t>Kurse insgesamt</a:t>
            </a:r>
            <a:endParaRPr lang="de-DE" sz="1500" b="1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55127" y="1224283"/>
            <a:ext cx="399884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latin typeface="+mj-lt"/>
              </a:rPr>
              <a:t>Anrechnungspflicht</a:t>
            </a:r>
            <a:endParaRPr lang="de-DE" b="1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55127" y="1611489"/>
            <a:ext cx="4005772" cy="4855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>
                <a:latin typeface="+mn-lt"/>
              </a:rPr>
              <a:t>je 4 Kurse in den 3 LF (davon die Kurse in 2 LF doppelt gewichtet)</a:t>
            </a:r>
          </a:p>
          <a:p>
            <a:endParaRPr lang="de-DE" sz="150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Deutsch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Mathematik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FS (4)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NW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eine weitere FS/NW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BK/Mus (2)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Geschichte (4)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err="1">
                <a:latin typeface="+mn-lt"/>
              </a:rPr>
              <a:t>Geo</a:t>
            </a:r>
            <a:r>
              <a:rPr lang="de-DE">
                <a:latin typeface="+mn-lt"/>
              </a:rPr>
              <a:t>/GK (2+2), (Ausnahme bei LF WI)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Kurse der mündlichen Prüfungsfächer</a:t>
            </a:r>
          </a:p>
          <a:p>
            <a:pPr>
              <a:spcAft>
                <a:spcPts val="300"/>
              </a:spcAft>
            </a:pPr>
            <a:endParaRPr lang="de-DE" sz="150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→"/>
            </a:pPr>
            <a:r>
              <a:rPr lang="de-DE" sz="1500" b="1">
                <a:latin typeface="+mn-lt"/>
                <a:sym typeface="Wingdings" panose="05000000000000000000" pitchFamily="2" charset="2"/>
              </a:rPr>
              <a:t>12 Kurse im LF</a:t>
            </a:r>
            <a:br>
              <a:rPr lang="de-DE" sz="1500" b="1">
                <a:latin typeface="+mn-lt"/>
                <a:sym typeface="Wingdings" panose="05000000000000000000" pitchFamily="2" charset="2"/>
              </a:rPr>
            </a:br>
            <a:r>
              <a:rPr lang="de-DE" sz="1500" b="1">
                <a:latin typeface="+mn-lt"/>
                <a:sym typeface="Wingdings" panose="05000000000000000000" pitchFamily="2" charset="2"/>
              </a:rPr>
              <a:t>+ 28 weitere Kurse in Basisfächern</a:t>
            </a:r>
            <a:br>
              <a:rPr lang="de-DE" sz="1500" b="1">
                <a:latin typeface="+mn-lt"/>
                <a:sym typeface="Wingdings" panose="05000000000000000000" pitchFamily="2" charset="2"/>
              </a:rPr>
            </a:br>
            <a:endParaRPr lang="de-DE" sz="1500" b="1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→"/>
            </a:pPr>
            <a:r>
              <a:rPr lang="de-DE" sz="1500" b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genau 40 </a:t>
            </a:r>
            <a:r>
              <a:rPr lang="de-DE" sz="1500" b="1">
                <a:latin typeface="+mn-lt"/>
                <a:sym typeface="Wingdings" panose="05000000000000000000" pitchFamily="2" charset="2"/>
              </a:rPr>
              <a:t>Kurse insgesamt</a:t>
            </a:r>
            <a:endParaRPr lang="de-DE" sz="15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2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JPGQUALITY" val="95"/>
  <p:tag name="BASENAME" val="Slide"/>
  <p:tag name="SAVETOFOLDER" val="P:\_JOBS ZUM BEARBEITEN\NEUE PRODUKTE\Charts 2007\D2451_Basic_TQM-Toolbox\Bilder\"/>
  <p:tag name="IMAGEWIDTH" val="1440"/>
  <p:tag name="IMAGEHEIGHT" val="1080"/>
  <p:tag name="EXPORTRANGE" val="SlideRange"/>
  <p:tag name="EXPORTSLIDERANGE" val="15,53"/>
  <p:tag name="SIZEBY" val="DPI"/>
  <p:tag name="OUTPUTDPI" val="144"/>
  <p:tag name="EXPORTAS" val="PNG"/>
  <p:tag name="NUMBERFORMAT" val="00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2568</Words>
  <Application>Microsoft Office PowerPoint</Application>
  <PresentationFormat>Bildschirmpräsentation (4:3)</PresentationFormat>
  <Paragraphs>541</Paragraphs>
  <Slides>34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Segoe UI</vt:lpstr>
      <vt:lpstr>Symbol</vt:lpstr>
      <vt:lpstr>Tahoma</vt:lpstr>
      <vt:lpstr>Wingdings</vt:lpstr>
      <vt:lpstr>Larissa-Design</vt:lpstr>
      <vt:lpstr>Kursstufe in  Baden-Württemberg</vt:lpstr>
      <vt:lpstr>Inhalt</vt:lpstr>
      <vt:lpstr>1. Was ändert sich – was bleibt?</vt:lpstr>
      <vt:lpstr>2. Kurswahl</vt:lpstr>
      <vt:lpstr>2. Glossar</vt:lpstr>
      <vt:lpstr>PowerPoint-Präsentation</vt:lpstr>
      <vt:lpstr>PowerPoint-Präsentation</vt:lpstr>
      <vt:lpstr>2. Kurswahl: Leistungsfächer, Basisfächer, Wahlfächer</vt:lpstr>
      <vt:lpstr>PowerPoint-Präsentation</vt:lpstr>
      <vt:lpstr>3. Beispiel: Anrechnungspflicht</vt:lpstr>
      <vt:lpstr>3. Psychologiekurs/Patensystem (Ah)</vt:lpstr>
      <vt:lpstr>3.  BLL </vt:lpstr>
      <vt:lpstr>3. BLL</vt:lpstr>
      <vt:lpstr>3. Angebote im Schuljahr 23/24 </vt:lpstr>
      <vt:lpstr>3. Mögliche Auswahlmöglichkeiten für die Kurswahl:   Geografie und Gemeinschaftskunde (Basisfach plus)  </vt:lpstr>
      <vt:lpstr>4. Leistungsbewertung</vt:lpstr>
      <vt:lpstr>4. Leistungsbewertung</vt:lpstr>
      <vt:lpstr>PowerPoint-Präsentation</vt:lpstr>
      <vt:lpstr>4. Gesamtqualifikation (Block 2)</vt:lpstr>
      <vt:lpstr> 5. Abiturprüfungsfächer</vt:lpstr>
      <vt:lpstr>5. Abiturprüfung – mögliche Fachkombinationen</vt:lpstr>
      <vt:lpstr>PowerPoint-Präsentation</vt:lpstr>
      <vt:lpstr>5. Abiturprüfung</vt:lpstr>
      <vt:lpstr>5. Mündliche Prüfung</vt:lpstr>
      <vt:lpstr>PowerPoint-Präsentation</vt:lpstr>
      <vt:lpstr>6. Gesamtqualifikation (Block 2)</vt:lpstr>
      <vt:lpstr>6. Zeitlicher Überblick</vt:lpstr>
      <vt:lpstr>6. Zeitlicher Überblick</vt:lpstr>
      <vt:lpstr>PowerPoint-Präsentation</vt:lpstr>
      <vt:lpstr>8. Informationsmöglichkeiten</vt:lpstr>
      <vt:lpstr>8. Informationsmöglichkeiten</vt:lpstr>
      <vt:lpstr>8. Informationsmöglichkeiten</vt:lpstr>
      <vt:lpstr>9. Ablauf: Kurswahl und individuelle Beratung</vt:lpstr>
      <vt:lpstr>PowerPoint-Präsentation</vt:lpstr>
    </vt:vector>
  </TitlesOfParts>
  <Company>Inscale GmbH</Company>
  <LinksUpToDate>false</LinksUpToDate>
  <SharedDoc>false</SharedDoc>
  <HyperlinkBase>www.presentationload.de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Kostenloses Presentation Package</dc:title>
  <dc:creator>PresentationLoad</dc:creator>
  <dc:description>Professional PowerPoint templates for download</dc:description>
  <cp:lastModifiedBy>Verena Arnhold</cp:lastModifiedBy>
  <cp:revision>197</cp:revision>
  <dcterms:created xsi:type="dcterms:W3CDTF">2010-05-21T10:35:54Z</dcterms:created>
  <dcterms:modified xsi:type="dcterms:W3CDTF">2025-12-02T12:25:56Z</dcterms:modified>
</cp:coreProperties>
</file>