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58" r:id="rId8"/>
    <p:sldId id="263"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990017-12A2-FF53-FD94-548DE2CF5E5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47E5EDC-DE48-ADED-ED06-03A805AE01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0C765F6-F822-038B-E9E8-68BFF94F7A93}"/>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5" name="Fußzeilenplatzhalter 4">
            <a:extLst>
              <a:ext uri="{FF2B5EF4-FFF2-40B4-BE49-F238E27FC236}">
                <a16:creationId xmlns:a16="http://schemas.microsoft.com/office/drawing/2014/main" id="{E9C33F8F-261A-B837-5752-44E9F86438D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C756FF4-2093-0E6F-25E8-6F8EA0AF6814}"/>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79286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EAC38-23E3-05B0-BCFF-BDE6E66EAAA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A615572-6E7A-7685-376B-9A04847D7EE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653B81B-A55B-96FE-C591-3CC6B7AB44B8}"/>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5" name="Fußzeilenplatzhalter 4">
            <a:extLst>
              <a:ext uri="{FF2B5EF4-FFF2-40B4-BE49-F238E27FC236}">
                <a16:creationId xmlns:a16="http://schemas.microsoft.com/office/drawing/2014/main" id="{53860EFF-B97D-B69B-0081-87F98FEA27A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A344462-7D90-EB76-249A-192C1B7F641C}"/>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3130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2B8BD30-923E-1557-4296-924D4EB8CCD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57302A6-B588-2807-995E-BCEA636A790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E27D820-D811-5437-1181-45A6A61B563E}"/>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5" name="Fußzeilenplatzhalter 4">
            <a:extLst>
              <a:ext uri="{FF2B5EF4-FFF2-40B4-BE49-F238E27FC236}">
                <a16:creationId xmlns:a16="http://schemas.microsoft.com/office/drawing/2014/main" id="{D6F6991F-7BA3-E6D6-9A14-86D117454C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00B2395-A237-5F11-30B5-1F91DC14ACE9}"/>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98355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31623-6A87-6DD2-4A38-E05DE2B264E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42CAC71-0808-B512-67BA-8020E34EB9D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F478EDC-10B9-C695-26D2-98039CCB1452}"/>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5" name="Fußzeilenplatzhalter 4">
            <a:extLst>
              <a:ext uri="{FF2B5EF4-FFF2-40B4-BE49-F238E27FC236}">
                <a16:creationId xmlns:a16="http://schemas.microsoft.com/office/drawing/2014/main" id="{9C145433-4102-FD58-1882-E16B2E7280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861111D-A082-5F11-AEA3-C4588EA58D4A}"/>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3116412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F8C53-ABBA-015C-8D30-23A7B203B0F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9755330-C0D6-6AFB-A87E-9DF70C7BBE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A44036F-E077-547E-6B49-B8AE896430F2}"/>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5" name="Fußzeilenplatzhalter 4">
            <a:extLst>
              <a:ext uri="{FF2B5EF4-FFF2-40B4-BE49-F238E27FC236}">
                <a16:creationId xmlns:a16="http://schemas.microsoft.com/office/drawing/2014/main" id="{47255994-18FB-61DD-3E91-53E7000ED38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0D4300-5ACC-4A0C-692D-0BE47AABCA64}"/>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1983028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B7AA62-A07F-036F-D8A5-A2B9E6BD2F0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32A7B1A-2037-B72D-68FE-9324A1777CC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D5392A3-BEA9-E292-4143-5C399726363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4F94C80-6C47-B0DB-6DF5-B884C3C5184B}"/>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6" name="Fußzeilenplatzhalter 5">
            <a:extLst>
              <a:ext uri="{FF2B5EF4-FFF2-40B4-BE49-F238E27FC236}">
                <a16:creationId xmlns:a16="http://schemas.microsoft.com/office/drawing/2014/main" id="{203738C2-1034-70D3-EF92-A019DC3951D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24DE942-0A1F-5926-969D-C837C65C31D3}"/>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3298601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A9679-B448-FAFC-85F8-4D55968E2E4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C63EB0C-4F89-17B0-CA21-AF9BC48EA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9029AC7-2C7E-3566-E30E-6E0B06650AF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5FFD073-F85F-04FD-C9A9-4E9563D5E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375B3E4-73E6-D28D-5BE0-38541A7370F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773C0CA-AA2B-3993-D2E2-CA43E1170500}"/>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8" name="Fußzeilenplatzhalter 7">
            <a:extLst>
              <a:ext uri="{FF2B5EF4-FFF2-40B4-BE49-F238E27FC236}">
                <a16:creationId xmlns:a16="http://schemas.microsoft.com/office/drawing/2014/main" id="{CCCF0110-888B-72E2-AE1E-E50DD27EBA2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6FEC315-A185-C2E7-2BEF-CEB65BD40FF2}"/>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406044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614E5-671F-A89D-AB4C-51B2CE7FA3C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E340DAC-ABDE-B8E4-5C32-70BEB50A4E89}"/>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4" name="Fußzeilenplatzhalter 3">
            <a:extLst>
              <a:ext uri="{FF2B5EF4-FFF2-40B4-BE49-F238E27FC236}">
                <a16:creationId xmlns:a16="http://schemas.microsoft.com/office/drawing/2014/main" id="{B760B417-F57A-AAC3-EB62-9E5980AB659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6BA9F81-5E08-FD53-B4FC-3F75131C0E73}"/>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408962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2F87C79-55AB-0A29-743B-225C02A0EE54}"/>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3" name="Fußzeilenplatzhalter 2">
            <a:extLst>
              <a:ext uri="{FF2B5EF4-FFF2-40B4-BE49-F238E27FC236}">
                <a16:creationId xmlns:a16="http://schemas.microsoft.com/office/drawing/2014/main" id="{8CD0184D-9561-FC81-F806-4775E226531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EC97B7A-6E28-2B1F-A3D8-0CE71D330FC7}"/>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103333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4E087-23B0-A1FE-A3BD-D692250A64E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E62630D-23E2-C19B-22C8-F552655E4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CCA5AAF-1148-2576-DE41-FC444FF61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3B44EA7-A5F7-0849-501F-02E7E0C707A7}"/>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6" name="Fußzeilenplatzhalter 5">
            <a:extLst>
              <a:ext uri="{FF2B5EF4-FFF2-40B4-BE49-F238E27FC236}">
                <a16:creationId xmlns:a16="http://schemas.microsoft.com/office/drawing/2014/main" id="{BF22B0DE-9892-BF3F-C7EF-34375BEC833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58747B-C393-84D2-0BD7-C224F5784490}"/>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101537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77BA8-D14A-E21B-3B0C-4DDBDF0302B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253ECA5-4764-340A-9F91-BD52DE375E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1925ADB-5B21-FFFE-FB00-3D6C00B9C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D743EFB-9BC1-A6DF-F9FF-C7FC975E79E0}"/>
              </a:ext>
            </a:extLst>
          </p:cNvPr>
          <p:cNvSpPr>
            <a:spLocks noGrp="1"/>
          </p:cNvSpPr>
          <p:nvPr>
            <p:ph type="dt" sz="half" idx="10"/>
          </p:nvPr>
        </p:nvSpPr>
        <p:spPr/>
        <p:txBody>
          <a:bodyPr/>
          <a:lstStyle/>
          <a:p>
            <a:fld id="{F47306AD-8C59-4C38-9C50-B7BD1517D329}" type="datetimeFigureOut">
              <a:rPr lang="de-DE" smtClean="0"/>
              <a:t>11.06.2026</a:t>
            </a:fld>
            <a:endParaRPr lang="de-DE"/>
          </a:p>
        </p:txBody>
      </p:sp>
      <p:sp>
        <p:nvSpPr>
          <p:cNvPr id="6" name="Fußzeilenplatzhalter 5">
            <a:extLst>
              <a:ext uri="{FF2B5EF4-FFF2-40B4-BE49-F238E27FC236}">
                <a16:creationId xmlns:a16="http://schemas.microsoft.com/office/drawing/2014/main" id="{E0D21B5F-D576-CA70-C4F8-146B943C4C2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FD39E87-76E9-DCED-5B22-DCD230B035C7}"/>
              </a:ext>
            </a:extLst>
          </p:cNvPr>
          <p:cNvSpPr>
            <a:spLocks noGrp="1"/>
          </p:cNvSpPr>
          <p:nvPr>
            <p:ph type="sldNum" sz="quarter" idx="12"/>
          </p:nvPr>
        </p:nvSpPr>
        <p:spPr/>
        <p:txBody>
          <a:bodyPr/>
          <a:lstStyle/>
          <a:p>
            <a:fld id="{23A0B0E5-684F-4648-AD03-F068EFD0C959}" type="slidenum">
              <a:rPr lang="de-DE" smtClean="0"/>
              <a:t>‹Nr.›</a:t>
            </a:fld>
            <a:endParaRPr lang="de-DE"/>
          </a:p>
        </p:txBody>
      </p:sp>
    </p:spTree>
    <p:extLst>
      <p:ext uri="{BB962C8B-B14F-4D97-AF65-F5344CB8AC3E}">
        <p14:creationId xmlns:p14="http://schemas.microsoft.com/office/powerpoint/2010/main" val="202378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9F8EFFD-FDA1-B01F-E7C5-0F34623FC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3DAC7F5-FDAD-7034-F980-830D78B8C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F2BBF93-D791-9D9A-1EA8-7F4312E258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7306AD-8C59-4C38-9C50-B7BD1517D329}" type="datetimeFigureOut">
              <a:rPr lang="de-DE" smtClean="0"/>
              <a:t>11.06.2026</a:t>
            </a:fld>
            <a:endParaRPr lang="de-DE"/>
          </a:p>
        </p:txBody>
      </p:sp>
      <p:sp>
        <p:nvSpPr>
          <p:cNvPr id="5" name="Fußzeilenplatzhalter 4">
            <a:extLst>
              <a:ext uri="{FF2B5EF4-FFF2-40B4-BE49-F238E27FC236}">
                <a16:creationId xmlns:a16="http://schemas.microsoft.com/office/drawing/2014/main" id="{10DDB744-106D-F08A-90C4-605BB3B30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C0374F72-AF22-518B-AFD5-7AECA5187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A0B0E5-684F-4648-AD03-F068EFD0C959}" type="slidenum">
              <a:rPr lang="de-DE" smtClean="0"/>
              <a:t>‹Nr.›</a:t>
            </a:fld>
            <a:endParaRPr lang="de-DE"/>
          </a:p>
        </p:txBody>
      </p:sp>
    </p:spTree>
    <p:extLst>
      <p:ext uri="{BB962C8B-B14F-4D97-AF65-F5344CB8AC3E}">
        <p14:creationId xmlns:p14="http://schemas.microsoft.com/office/powerpoint/2010/main" val="37544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6AEC0145-7F57-CAE6-EACA-CBE338008188}"/>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0809" b="14191"/>
          <a:stretch>
            <a:fillRect/>
          </a:stretch>
        </p:blipFill>
        <p:spPr>
          <a:xfrm>
            <a:off x="20" y="1"/>
            <a:ext cx="12191980" cy="6857999"/>
          </a:xfrm>
          <a:prstGeom prst="rect">
            <a:avLst/>
          </a:prstGeom>
        </p:spPr>
      </p:pic>
      <p:sp>
        <p:nvSpPr>
          <p:cNvPr id="2" name="Titel 1">
            <a:extLst>
              <a:ext uri="{FF2B5EF4-FFF2-40B4-BE49-F238E27FC236}">
                <a16:creationId xmlns:a16="http://schemas.microsoft.com/office/drawing/2014/main" id="{A4CBDC66-EA21-DE93-1389-42C652FA00C4}"/>
              </a:ext>
            </a:extLst>
          </p:cNvPr>
          <p:cNvSpPr>
            <a:spLocks noGrp="1"/>
          </p:cNvSpPr>
          <p:nvPr>
            <p:ph type="ctrTitle"/>
          </p:nvPr>
        </p:nvSpPr>
        <p:spPr>
          <a:xfrm>
            <a:off x="1524000" y="1122362"/>
            <a:ext cx="9144000" cy="2900518"/>
          </a:xfrm>
        </p:spPr>
        <p:txBody>
          <a:bodyPr>
            <a:normAutofit/>
          </a:bodyPr>
          <a:lstStyle/>
          <a:p>
            <a:r>
              <a:rPr lang="de-DE">
                <a:solidFill>
                  <a:srgbClr val="FFFFFF"/>
                </a:solidFill>
              </a:rPr>
              <a:t>Ausflug ins Römermuseum nach Osterburken</a:t>
            </a:r>
          </a:p>
        </p:txBody>
      </p:sp>
      <p:sp>
        <p:nvSpPr>
          <p:cNvPr id="3" name="Untertitel 2">
            <a:extLst>
              <a:ext uri="{FF2B5EF4-FFF2-40B4-BE49-F238E27FC236}">
                <a16:creationId xmlns:a16="http://schemas.microsoft.com/office/drawing/2014/main" id="{5ECC3CCB-E722-A2F8-E0FB-B74CAA22A7D9}"/>
              </a:ext>
            </a:extLst>
          </p:cNvPr>
          <p:cNvSpPr>
            <a:spLocks noGrp="1"/>
          </p:cNvSpPr>
          <p:nvPr>
            <p:ph type="subTitle" idx="1"/>
          </p:nvPr>
        </p:nvSpPr>
        <p:spPr>
          <a:xfrm>
            <a:off x="1524000" y="4159404"/>
            <a:ext cx="9144000" cy="1098395"/>
          </a:xfrm>
        </p:spPr>
        <p:txBody>
          <a:bodyPr>
            <a:normAutofit/>
          </a:bodyPr>
          <a:lstStyle/>
          <a:p>
            <a:r>
              <a:rPr lang="de-DE">
                <a:solidFill>
                  <a:srgbClr val="FFFFFF"/>
                </a:solidFill>
              </a:rPr>
              <a:t>Klassen</a:t>
            </a:r>
          </a:p>
          <a:p>
            <a:r>
              <a:rPr lang="de-DE">
                <a:solidFill>
                  <a:srgbClr val="FFFFFF"/>
                </a:solidFill>
              </a:rPr>
              <a:t>7a	 7b	 7c	 7d </a:t>
            </a:r>
          </a:p>
        </p:txBody>
      </p:sp>
    </p:spTree>
    <p:extLst>
      <p:ext uri="{BB962C8B-B14F-4D97-AF65-F5344CB8AC3E}">
        <p14:creationId xmlns:p14="http://schemas.microsoft.com/office/powerpoint/2010/main" val="8331649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91158-41A5-3F94-A45D-9B6D64E49516}"/>
              </a:ext>
            </a:extLst>
          </p:cNvPr>
          <p:cNvSpPr>
            <a:spLocks noGrp="1"/>
          </p:cNvSpPr>
          <p:nvPr>
            <p:ph type="title"/>
          </p:nvPr>
        </p:nvSpPr>
        <p:spPr/>
        <p:txBody>
          <a:bodyPr/>
          <a:lstStyle/>
          <a:p>
            <a:r>
              <a:rPr lang="de-DE" dirty="0"/>
              <a:t>Bericht</a:t>
            </a:r>
          </a:p>
        </p:txBody>
      </p:sp>
      <p:sp>
        <p:nvSpPr>
          <p:cNvPr id="3" name="Inhaltsplatzhalter 2">
            <a:extLst>
              <a:ext uri="{FF2B5EF4-FFF2-40B4-BE49-F238E27FC236}">
                <a16:creationId xmlns:a16="http://schemas.microsoft.com/office/drawing/2014/main" id="{77A97DB5-F993-54DA-C66F-588F41E73AAC}"/>
              </a:ext>
            </a:extLst>
          </p:cNvPr>
          <p:cNvSpPr>
            <a:spLocks noGrp="1"/>
          </p:cNvSpPr>
          <p:nvPr>
            <p:ph idx="1"/>
          </p:nvPr>
        </p:nvSpPr>
        <p:spPr/>
        <p:txBody>
          <a:bodyPr>
            <a:normAutofit fontScale="70000" lnSpcReduction="20000"/>
          </a:bodyPr>
          <a:lstStyle/>
          <a:p>
            <a:pPr algn="just"/>
            <a:r>
              <a:rPr lang="de-DE" dirty="0"/>
              <a:t>Wir sind nach Osterburken gefahren und waren dort in einem Museum. Dort hat uns eine Museumsführerin vom Limes und den römischen Soldaten erzählt. Sehr anschaulich waren Modelle der antiken Soldatenstiefel aus Leder, die wir anprobieren durften. </a:t>
            </a:r>
          </a:p>
          <a:p>
            <a:pPr algn="just"/>
            <a:r>
              <a:rPr lang="de-DE" dirty="0"/>
              <a:t>Da Götter und Religion für die Römer von großer Bedeutung waren, hat uns die Museumsführerin ein mehrere Meter großes, modernes Comic-Gemälde mit den olympischen Göttern vorgestellt. Die Götter und Göttinnen waren dort mit ihren charakteristischen Merkmalen abgebildet, aber im modernen Comic-Stil gezeichnet. </a:t>
            </a:r>
          </a:p>
          <a:p>
            <a:pPr algn="just"/>
            <a:r>
              <a:rPr lang="de-DE" dirty="0"/>
              <a:t>Anschließend haben wir die Überreste einer Militär-Therme besichtigt, die freigelegt und konserviert wurden. Man konnte besonders gut das </a:t>
            </a:r>
            <a:r>
              <a:rPr lang="de-DE" dirty="0" err="1"/>
              <a:t>Hypocaustum</a:t>
            </a:r>
            <a:r>
              <a:rPr lang="de-DE" dirty="0"/>
              <a:t>, die Fußbodenheizung, erkennen. Sogar in den römischen Kastellen war regelmäßige Hygiene ein Muss für jeden Soldaten.</a:t>
            </a:r>
          </a:p>
          <a:p>
            <a:pPr algn="just"/>
            <a:r>
              <a:rPr lang="de-DE" dirty="0"/>
              <a:t>Zum Abschluss haben wir in einem Workshop die Techniken der Lederbearbeitung selbst ausprobiert und einen kleinen Schlüsselanhänger in Form einer Schuhsohle mit verschiedenen Werkzeugen bearbeitet. </a:t>
            </a:r>
          </a:p>
          <a:p>
            <a:pPr algn="just"/>
            <a:r>
              <a:rPr lang="de-DE" dirty="0"/>
              <a:t>Auch wenn das Kastell in Osterburken in erster Linie aus militärischen Gründen errichtet wurde, kann man Spuren des täglichen Lebens überall in den Ausstellungsstücken entdecken.</a:t>
            </a:r>
          </a:p>
        </p:txBody>
      </p:sp>
    </p:spTree>
    <p:extLst>
      <p:ext uri="{BB962C8B-B14F-4D97-AF65-F5344CB8AC3E}">
        <p14:creationId xmlns:p14="http://schemas.microsoft.com/office/powerpoint/2010/main" val="1403087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E906171-4864-651B-F705-18116B9382EE}"/>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a:r>
              <a:rPr lang="en-US" sz="6600" dirty="0" err="1"/>
              <a:t>Im</a:t>
            </a:r>
            <a:r>
              <a:rPr lang="en-US" sz="6600" dirty="0"/>
              <a:t> </a:t>
            </a:r>
            <a:r>
              <a:rPr lang="en-US" sz="6600" dirty="0" err="1"/>
              <a:t>Musuem</a:t>
            </a:r>
            <a:endParaRPr lang="en-US" sz="6600" dirty="0"/>
          </a:p>
        </p:txBody>
      </p:sp>
      <p:pic>
        <p:nvPicPr>
          <p:cNvPr id="9" name="Grafik 8">
            <a:extLst>
              <a:ext uri="{FF2B5EF4-FFF2-40B4-BE49-F238E27FC236}">
                <a16:creationId xmlns:a16="http://schemas.microsoft.com/office/drawing/2014/main" id="{812A6D8C-6AD6-0993-EADC-60F308E9F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7160" y="675513"/>
            <a:ext cx="4087368" cy="3065526"/>
          </a:xfrm>
          <a:prstGeom prst="rect">
            <a:avLst/>
          </a:prstGeom>
        </p:spPr>
      </p:pic>
      <p:pic>
        <p:nvPicPr>
          <p:cNvPr id="5" name="Inhaltsplatzhalter 4">
            <a:extLst>
              <a:ext uri="{FF2B5EF4-FFF2-40B4-BE49-F238E27FC236}">
                <a16:creationId xmlns:a16="http://schemas.microsoft.com/office/drawing/2014/main" id="{B63AE5DF-B674-6481-C747-FFBD9BD70B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059936" y="675513"/>
            <a:ext cx="4087368" cy="3065526"/>
          </a:xfrm>
          <a:prstGeom prst="rect">
            <a:avLst/>
          </a:prstGeom>
        </p:spPr>
      </p:pic>
      <p:pic>
        <p:nvPicPr>
          <p:cNvPr id="7" name="Grafik 6">
            <a:extLst>
              <a:ext uri="{FF2B5EF4-FFF2-40B4-BE49-F238E27FC236}">
                <a16:creationId xmlns:a16="http://schemas.microsoft.com/office/drawing/2014/main" id="{2F57C769-6B4E-09D8-CC09-C643BE715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304" y="798957"/>
            <a:ext cx="3758184" cy="2818638"/>
          </a:xfrm>
          <a:prstGeom prst="rect">
            <a:avLst/>
          </a:prstGeom>
        </p:spPr>
      </p:pic>
      <p:sp>
        <p:nvSpPr>
          <p:cNvPr id="16"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111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FB4DA4F-B102-1ADE-C766-0EA7BC6396A2}"/>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dirty="0" err="1"/>
              <a:t>Götterwelt</a:t>
            </a:r>
            <a:endParaRPr lang="en-US" sz="6600" dirty="0"/>
          </a:p>
        </p:txBody>
      </p:sp>
      <p:pic>
        <p:nvPicPr>
          <p:cNvPr id="7" name="Grafik 6">
            <a:extLst>
              <a:ext uri="{FF2B5EF4-FFF2-40B4-BE49-F238E27FC236}">
                <a16:creationId xmlns:a16="http://schemas.microsoft.com/office/drawing/2014/main" id="{14472D18-50D4-D9F5-984F-8BD64D3B3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52" y="320040"/>
            <a:ext cx="5193792" cy="3895344"/>
          </a:xfrm>
          <a:prstGeom prst="rect">
            <a:avLst/>
          </a:prstGeom>
        </p:spPr>
      </p:pic>
      <p:pic>
        <p:nvPicPr>
          <p:cNvPr id="5" name="Inhaltsplatzhalter 4">
            <a:extLst>
              <a:ext uri="{FF2B5EF4-FFF2-40B4-BE49-F238E27FC236}">
                <a16:creationId xmlns:a16="http://schemas.microsoft.com/office/drawing/2014/main" id="{E78F0A9C-9991-67D2-8648-CFE0368B33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64808" y="320040"/>
            <a:ext cx="5193792" cy="3895344"/>
          </a:xfrm>
          <a:prstGeom prst="rect">
            <a:avLst/>
          </a:prstGeom>
        </p:spPr>
      </p:pic>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32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5CF3D89-CD3C-D0F1-7704-8E62FDB3A8A7}"/>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a:r>
              <a:rPr lang="en-US" sz="6600" dirty="0"/>
              <a:t>In der Therme</a:t>
            </a:r>
          </a:p>
        </p:txBody>
      </p:sp>
      <p:pic>
        <p:nvPicPr>
          <p:cNvPr id="5" name="Inhaltsplatzhalter 4">
            <a:extLst>
              <a:ext uri="{FF2B5EF4-FFF2-40B4-BE49-F238E27FC236}">
                <a16:creationId xmlns:a16="http://schemas.microsoft.com/office/drawing/2014/main" id="{788F2EEF-A3B9-D077-A2F8-DDA8203CB5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7160" y="675513"/>
            <a:ext cx="4087368" cy="3065526"/>
          </a:xfrm>
          <a:prstGeom prst="rect">
            <a:avLst/>
          </a:prstGeom>
        </p:spPr>
      </p:pic>
      <p:pic>
        <p:nvPicPr>
          <p:cNvPr id="7" name="Grafik 6">
            <a:extLst>
              <a:ext uri="{FF2B5EF4-FFF2-40B4-BE49-F238E27FC236}">
                <a16:creationId xmlns:a16="http://schemas.microsoft.com/office/drawing/2014/main" id="{8F330CF2-B949-4137-BF55-7485641B0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528" y="798957"/>
            <a:ext cx="3758184" cy="2818638"/>
          </a:xfrm>
          <a:prstGeom prst="rect">
            <a:avLst/>
          </a:prstGeom>
        </p:spPr>
      </p:pic>
      <p:sp>
        <p:nvSpPr>
          <p:cNvPr id="21"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54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4C70474-A1F3-0461-C1B6-972A0FDD6E2E}"/>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dirty="0"/>
              <a:t>Workshop - </a:t>
            </a:r>
            <a:r>
              <a:rPr lang="en-US" sz="6600" dirty="0" err="1"/>
              <a:t>Lederverarbeitung</a:t>
            </a:r>
            <a:endParaRPr lang="en-US" sz="6600" dirty="0"/>
          </a:p>
        </p:txBody>
      </p:sp>
      <p:pic>
        <p:nvPicPr>
          <p:cNvPr id="7" name="Grafik 6">
            <a:extLst>
              <a:ext uri="{FF2B5EF4-FFF2-40B4-BE49-F238E27FC236}">
                <a16:creationId xmlns:a16="http://schemas.microsoft.com/office/drawing/2014/main" id="{10A531CC-DC6B-FDF0-3F45-E849C3940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52" y="320040"/>
            <a:ext cx="5193792" cy="3895344"/>
          </a:xfrm>
          <a:prstGeom prst="rect">
            <a:avLst/>
          </a:prstGeom>
        </p:spPr>
      </p:pic>
      <p:pic>
        <p:nvPicPr>
          <p:cNvPr id="5" name="Inhaltsplatzhalter 4">
            <a:extLst>
              <a:ext uri="{FF2B5EF4-FFF2-40B4-BE49-F238E27FC236}">
                <a16:creationId xmlns:a16="http://schemas.microsoft.com/office/drawing/2014/main" id="{A0FDAD9A-8C4B-EF61-4E28-719D51ED22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64808" y="320040"/>
            <a:ext cx="5193792" cy="3895344"/>
          </a:xfrm>
          <a:prstGeom prst="rect">
            <a:avLst/>
          </a:prstGeom>
        </p:spPr>
      </p:pic>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72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AF777-FF79-2D8F-8DF3-08B305272774}"/>
              </a:ext>
            </a:extLst>
          </p:cNvPr>
          <p:cNvSpPr>
            <a:spLocks noGrp="1"/>
          </p:cNvSpPr>
          <p:nvPr>
            <p:ph type="title"/>
          </p:nvPr>
        </p:nvSpPr>
        <p:spPr/>
        <p:txBody>
          <a:bodyPr/>
          <a:lstStyle/>
          <a:p>
            <a:r>
              <a:rPr lang="de-DE" dirty="0"/>
              <a:t>Zum Abschluss ein Ständchen</a:t>
            </a:r>
          </a:p>
        </p:txBody>
      </p:sp>
      <p:sp>
        <p:nvSpPr>
          <p:cNvPr id="3" name="Inhaltsplatzhalter 2">
            <a:extLst>
              <a:ext uri="{FF2B5EF4-FFF2-40B4-BE49-F238E27FC236}">
                <a16:creationId xmlns:a16="http://schemas.microsoft.com/office/drawing/2014/main" id="{BF56AEE8-654F-EFA3-F766-90223A0A8D1F}"/>
              </a:ext>
            </a:extLst>
          </p:cNvPr>
          <p:cNvSpPr>
            <a:spLocks noGrp="1"/>
          </p:cNvSpPr>
          <p:nvPr>
            <p:ph idx="1"/>
          </p:nvPr>
        </p:nvSpPr>
        <p:spPr/>
        <p:txBody>
          <a:bodyPr/>
          <a:lstStyle/>
          <a:p>
            <a:pPr algn="just"/>
            <a:r>
              <a:rPr lang="de-DE" dirty="0"/>
              <a:t> Zum Abschied unserer Exkursion im Römermuseum spielte einer unserer Führer uns auf einem antiken Instrument namens Cornu (Kriegshorn) etwas vor. Dieses Instrument ist etwa 3 m lang  und war aus mehreren Bronzeröhren gebaut. Es wurde als Instrument genutzt, aber auch im Krieg auf dem Schlachtfeld als Signalhorn zur Verständigung genutzt. </a:t>
            </a:r>
          </a:p>
        </p:txBody>
      </p:sp>
    </p:spTree>
    <p:extLst>
      <p:ext uri="{BB962C8B-B14F-4D97-AF65-F5344CB8AC3E}">
        <p14:creationId xmlns:p14="http://schemas.microsoft.com/office/powerpoint/2010/main" val="5213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 name="Oval 25">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9DDE65EE-C1CA-EF0E-DF9A-DD424B196F75}"/>
              </a:ext>
            </a:extLst>
          </p:cNvPr>
          <p:cNvSpPr>
            <a:spLocks noGrp="1"/>
          </p:cNvSpPr>
          <p:nvPr>
            <p:ph type="title"/>
          </p:nvPr>
        </p:nvSpPr>
        <p:spPr>
          <a:xfrm>
            <a:off x="5258846" y="630935"/>
            <a:ext cx="5867716" cy="3050025"/>
          </a:xfrm>
          <a:noFill/>
        </p:spPr>
        <p:txBody>
          <a:bodyPr anchor="b">
            <a:normAutofit/>
          </a:bodyPr>
          <a:lstStyle/>
          <a:p>
            <a:r>
              <a:rPr lang="de-DE" sz="4800">
                <a:solidFill>
                  <a:schemeClr val="bg1"/>
                </a:solidFill>
              </a:rPr>
              <a:t>Cornu – das Kriegshorn</a:t>
            </a:r>
          </a:p>
        </p:txBody>
      </p:sp>
      <p:sp>
        <p:nvSpPr>
          <p:cNvPr id="33" name="Rectangle 32">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6" name="Straight Connector 35">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4" name="Straight Connector 43">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Inhaltsplatzhalter 4">
            <a:extLst>
              <a:ext uri="{FF2B5EF4-FFF2-40B4-BE49-F238E27FC236}">
                <a16:creationId xmlns:a16="http://schemas.microsoft.com/office/drawing/2014/main" id="{C7F73911-19A2-CE9F-F8EC-631AC1DEB8C1}"/>
              </a:ext>
            </a:extLst>
          </p:cNvPr>
          <p:cNvPicPr>
            <a:picLocks noChangeAspect="1"/>
          </p:cNvPicPr>
          <p:nvPr/>
        </p:nvPicPr>
        <p:blipFill>
          <a:blip r:embed="rId2">
            <a:extLst>
              <a:ext uri="{28A0092B-C50C-407E-A947-70E740481C1C}">
                <a14:useLocalDpi xmlns:a14="http://schemas.microsoft.com/office/drawing/2010/main" val="0"/>
              </a:ext>
            </a:extLst>
          </a:blip>
          <a:srcRect t="603" r="2" b="605"/>
          <a:stretch>
            <a:fillRect/>
          </a:stretch>
        </p:blipFill>
        <p:spPr>
          <a:xfrm rot="5400000">
            <a:off x="-8101" y="1409679"/>
            <a:ext cx="5431517" cy="4024499"/>
          </a:xfrm>
          <a:prstGeom prst="rect">
            <a:avLst/>
          </a:prstGeom>
        </p:spPr>
      </p:pic>
      <p:grpSp>
        <p:nvGrpSpPr>
          <p:cNvPr id="49" name="Group 48">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50" name="Straight Connector 49">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2022A92D-EC13-CD40-9669-FF11F648C223}"/>
              </a:ext>
            </a:extLst>
          </p:cNvPr>
          <p:cNvSpPr>
            <a:spLocks noGrp="1"/>
          </p:cNvSpPr>
          <p:nvPr>
            <p:ph idx="1"/>
          </p:nvPr>
        </p:nvSpPr>
        <p:spPr>
          <a:xfrm>
            <a:off x="5258846" y="3952890"/>
            <a:ext cx="5867720" cy="2305002"/>
          </a:xfrm>
          <a:noFill/>
        </p:spPr>
        <p:txBody>
          <a:bodyPr anchor="t">
            <a:normAutofit/>
          </a:bodyPr>
          <a:lstStyle/>
          <a:p>
            <a:endParaRPr lang="en-US" sz="1800">
              <a:solidFill>
                <a:schemeClr val="bg1"/>
              </a:solidFill>
            </a:endParaRPr>
          </a:p>
        </p:txBody>
      </p:sp>
    </p:spTree>
    <p:extLst>
      <p:ext uri="{BB962C8B-B14F-4D97-AF65-F5344CB8AC3E}">
        <p14:creationId xmlns:p14="http://schemas.microsoft.com/office/powerpoint/2010/main" val="305745174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272</Words>
  <Application>Microsoft Office PowerPoint</Application>
  <PresentationFormat>Breitbild</PresentationFormat>
  <Paragraphs>16</Paragraphs>
  <Slides>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Aptos</vt:lpstr>
      <vt:lpstr>Aptos Display</vt:lpstr>
      <vt:lpstr>Arial</vt:lpstr>
      <vt:lpstr>Office</vt:lpstr>
      <vt:lpstr>Ausflug ins Römermuseum nach Osterburken</vt:lpstr>
      <vt:lpstr>Bericht</vt:lpstr>
      <vt:lpstr>Im Musuem</vt:lpstr>
      <vt:lpstr>Götterwelt</vt:lpstr>
      <vt:lpstr>In der Therme</vt:lpstr>
      <vt:lpstr>Workshop - Lederverarbeitung</vt:lpstr>
      <vt:lpstr>Zum Abschluss ein Ständchen</vt:lpstr>
      <vt:lpstr>Cornu – das Kriegshorn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Stolzenberg</dc:creator>
  <cp:lastModifiedBy>Julia Stolzenberg</cp:lastModifiedBy>
  <cp:revision>1</cp:revision>
  <dcterms:created xsi:type="dcterms:W3CDTF">2026-06-11T11:04:38Z</dcterms:created>
  <dcterms:modified xsi:type="dcterms:W3CDTF">2026-06-11T11:26:03Z</dcterms:modified>
</cp:coreProperties>
</file>